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
  </p:notesMasterIdLst>
  <p:sldIdLst>
    <p:sldId id="271"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3846" userDrawn="1">
          <p15:clr>
            <a:srgbClr val="A4A3A4"/>
          </p15:clr>
        </p15:guide>
        <p15:guide id="3" pos="5354" userDrawn="1">
          <p15:clr>
            <a:srgbClr val="A4A3A4"/>
          </p15:clr>
        </p15:guide>
        <p15:guide id="4" pos="235" userDrawn="1">
          <p15:clr>
            <a:srgbClr val="A4A3A4"/>
          </p15:clr>
        </p15:guide>
        <p15:guide id="5" pos="661" userDrawn="1">
          <p15:clr>
            <a:srgbClr val="A4A3A4"/>
          </p15:clr>
        </p15:guide>
        <p15:guide id="6" orient="horz" pos="103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BAD0"/>
    <a:srgbClr val="646464"/>
    <a:srgbClr val="263238"/>
    <a:srgbClr val="FFD54F"/>
    <a:srgbClr val="311B92"/>
    <a:srgbClr val="8B1616"/>
    <a:srgbClr val="8C1616"/>
    <a:srgbClr val="B71C1C"/>
    <a:srgbClr val="FFB300"/>
    <a:srgbClr val="FFF9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713" autoAdjust="0"/>
    <p:restoredTop sz="94545" autoAdjust="0"/>
  </p:normalViewPr>
  <p:slideViewPr>
    <p:cSldViewPr snapToGrid="0" showGuides="1">
      <p:cViewPr>
        <p:scale>
          <a:sx n="33" d="100"/>
          <a:sy n="33" d="100"/>
        </p:scale>
        <p:origin x="492" y="-1020"/>
      </p:cViewPr>
      <p:guideLst>
        <p:guide pos="13846"/>
        <p:guide pos="5354"/>
        <p:guide pos="235"/>
        <p:guide pos="661"/>
        <p:guide orient="horz" pos="103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1CB04D-1C75-43E0-9B64-B7DDAA42BB2C}" type="datetimeFigureOut">
              <a:rPr lang="en-US" smtClean="0"/>
              <a:t>1/18/2023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6C2670-3342-473C-969D-FDFF399F2050}" type="slidenum">
              <a:rPr lang="en-US" smtClean="0"/>
              <a:t>‹#›</a:t>
            </a:fld>
            <a:endParaRPr lang="en-US"/>
          </a:p>
        </p:txBody>
      </p:sp>
    </p:spTree>
    <p:extLst>
      <p:ext uri="{BB962C8B-B14F-4D97-AF65-F5344CB8AC3E}">
        <p14:creationId xmlns:p14="http://schemas.microsoft.com/office/powerpoint/2010/main" val="831749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Notes:</a:t>
            </a:r>
          </a:p>
          <a:p>
            <a:pPr marL="171450" indent="-171450">
              <a:buFont typeface="Arial" panose="020B0604020202020204" pitchFamily="34" charset="0"/>
              <a:buChar char="•"/>
            </a:pPr>
            <a:r>
              <a:rPr lang="en-US" dirty="0"/>
              <a:t>In </a:t>
            </a:r>
            <a:r>
              <a:rPr lang="en-US" dirty="0" err="1"/>
              <a:t>Powerpoint</a:t>
            </a:r>
            <a:r>
              <a:rPr lang="en-US" dirty="0"/>
              <a:t>, click View &gt; Guides</a:t>
            </a:r>
          </a:p>
          <a:p>
            <a:pPr marL="171450" indent="-171450">
              <a:buFont typeface="Arial" panose="020B0604020202020204" pitchFamily="34" charset="0"/>
              <a:buChar char="•"/>
            </a:pPr>
            <a:r>
              <a:rPr lang="en-US" dirty="0"/>
              <a:t>Keep text within gutter guides.</a:t>
            </a:r>
          </a:p>
          <a:p>
            <a:pPr marL="171450" indent="-171450">
              <a:buFont typeface="Arial" panose="020B0604020202020204" pitchFamily="34" charset="0"/>
              <a:buChar char="•"/>
            </a:pPr>
            <a:r>
              <a:rPr lang="en-US" dirty="0"/>
              <a:t>Author list: Don’t split names onto two lines (e.g., “Jimmy [break] Smith”). If that happens, use a new line, unless you need the space. </a:t>
            </a:r>
            <a:r>
              <a:rPr lang="en-US" b="1" dirty="0"/>
              <a:t>Bold the first names of anybody who’s presenting</a:t>
            </a:r>
            <a:r>
              <a:rPr lang="en-US" dirty="0"/>
              <a:t> in person.</a:t>
            </a:r>
          </a:p>
          <a:p>
            <a:pPr marL="171450" indent="-171450">
              <a:buFont typeface="Arial" panose="020B0604020202020204" pitchFamily="34" charset="0"/>
              <a:buChar char="•"/>
            </a:pPr>
            <a:r>
              <a:rPr lang="en-US" dirty="0"/>
              <a:t>Intro/methods/result: </a:t>
            </a:r>
            <a:r>
              <a:rPr lang="en-US" b="1" dirty="0"/>
              <a:t>Do not drop below font size 28</a:t>
            </a:r>
            <a:r>
              <a:rPr lang="en-US" dirty="0"/>
              <a:t>, but if you have extra space, jack up the font size until the space is full.</a:t>
            </a:r>
          </a:p>
          <a:p>
            <a:pPr marL="171450" indent="-171450">
              <a:buFont typeface="Arial" panose="020B0604020202020204" pitchFamily="34" charset="0"/>
              <a:buChar char="•"/>
            </a:pPr>
            <a:r>
              <a:rPr lang="en-US" dirty="0"/>
              <a:t>Do not use color in the sidebars except in graphs/figures. It’ll pull attention from the center and slow interpretation for passersby.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26C2670-3342-473C-969D-FDFF399F2050}" type="slidenum">
              <a:rPr lang="en-US" smtClean="0"/>
              <a:t>1</a:t>
            </a:fld>
            <a:endParaRPr lang="en-US"/>
          </a:p>
        </p:txBody>
      </p:sp>
    </p:spTree>
    <p:extLst>
      <p:ext uri="{BB962C8B-B14F-4D97-AF65-F5344CB8AC3E}">
        <p14:creationId xmlns:p14="http://schemas.microsoft.com/office/powerpoint/2010/main" val="3894190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017359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10832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942219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598743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F135061-2F74-46D4-9F8F-C77EF304855D}"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938683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135061-2F74-46D4-9F8F-C77EF304855D}" type="datetimeFigureOut">
              <a:rPr lang="en-US" smtClean="0"/>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927403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135061-2F74-46D4-9F8F-C77EF304855D}" type="datetimeFigureOut">
              <a:rPr lang="en-US" smtClean="0"/>
              <a:t>1/18/2023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529744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135061-2F74-46D4-9F8F-C77EF304855D}" type="datetimeFigureOut">
              <a:rPr lang="en-US" smtClean="0"/>
              <a:t>1/18/2023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430986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135061-2F74-46D4-9F8F-C77EF304855D}" type="datetimeFigureOut">
              <a:rPr lang="en-US" smtClean="0"/>
              <a:t>1/18/2023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394839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037343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4168959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3F135061-2F74-46D4-9F8F-C77EF304855D}" type="datetimeFigureOut">
              <a:rPr lang="en-US" smtClean="0"/>
              <a:t>1/18/2023</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63FC52CE-B062-47D6-A8CB-AF6B214D1AE5}" type="slidenum">
              <a:rPr lang="en-US" smtClean="0"/>
              <a:t>‹#›</a:t>
            </a:fld>
            <a:endParaRPr lang="en-US"/>
          </a:p>
        </p:txBody>
      </p:sp>
    </p:spTree>
    <p:extLst>
      <p:ext uri="{BB962C8B-B14F-4D97-AF65-F5344CB8AC3E}">
        <p14:creationId xmlns:p14="http://schemas.microsoft.com/office/powerpoint/2010/main" val="34287703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DF0D1BB0-B5A0-274B-9F7A-510733E4C350}"/>
              </a:ext>
            </a:extLst>
          </p:cNvPr>
          <p:cNvSpPr/>
          <p:nvPr/>
        </p:nvSpPr>
        <p:spPr>
          <a:xfrm>
            <a:off x="30861000" y="3959405"/>
            <a:ext cx="13030200" cy="28958995"/>
          </a:xfrm>
          <a:prstGeom prst="rect">
            <a:avLst/>
          </a:prstGeom>
          <a:solidFill>
            <a:schemeClr val="accent5">
              <a:lumMod val="7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i="1" dirty="0">
              <a:latin typeface="Lato" panose="020F0502020204030203" pitchFamily="34" charset="0"/>
              <a:cs typeface="Lato" panose="020F0502020204030203" pitchFamily="34" charset="0"/>
            </a:endParaRPr>
          </a:p>
        </p:txBody>
      </p:sp>
      <p:sp>
        <p:nvSpPr>
          <p:cNvPr id="57" name="TextBox 56">
            <a:extLst>
              <a:ext uri="{FF2B5EF4-FFF2-40B4-BE49-F238E27FC236}">
                <a16:creationId xmlns:a16="http://schemas.microsoft.com/office/drawing/2014/main" id="{108DBDF6-A90B-D641-9ACC-2BCF992E5944}"/>
              </a:ext>
            </a:extLst>
          </p:cNvPr>
          <p:cNvSpPr txBox="1"/>
          <p:nvPr/>
        </p:nvSpPr>
        <p:spPr>
          <a:xfrm>
            <a:off x="31089600" y="20586977"/>
            <a:ext cx="12573000" cy="4630945"/>
          </a:xfrm>
          <a:prstGeom prst="rect">
            <a:avLst/>
          </a:prstGeom>
          <a:noFill/>
        </p:spPr>
        <p:txBody>
          <a:bodyPr wrap="square" lIns="0" tIns="0" rIns="0" bIns="0" rtlCol="0">
            <a:noAutofit/>
          </a:bodyPr>
          <a:lstStyle/>
          <a:p>
            <a:pPr marL="507986" indent="-507986" algn="just">
              <a:spcAft>
                <a:spcPts val="1800"/>
              </a:spcAft>
              <a:buFont typeface="Arial" panose="020B0604020202020204" pitchFamily="34" charset="0"/>
              <a:buChar char="•"/>
            </a:pPr>
            <a:r>
              <a:rPr lang="en-US" sz="3600" dirty="0" smtClean="0">
                <a:latin typeface="Arial" panose="020B0604020202020204" pitchFamily="34" charset="0"/>
                <a:cs typeface="Arial" panose="020B0604020202020204" pitchFamily="34" charset="0"/>
              </a:rPr>
              <a:t>Measure these </a:t>
            </a:r>
            <a:r>
              <a:rPr lang="en-US" sz="3600" dirty="0">
                <a:latin typeface="Arial" panose="020B0604020202020204" pitchFamily="34" charset="0"/>
                <a:cs typeface="Arial" panose="020B0604020202020204" pitchFamily="34" charset="0"/>
              </a:rPr>
              <a:t>individuals for total body thiamine and lipid content </a:t>
            </a:r>
            <a:r>
              <a:rPr lang="en-US" sz="3600" dirty="0" smtClean="0">
                <a:latin typeface="Arial" panose="020B0604020202020204" pitchFamily="34" charset="0"/>
                <a:cs typeface="Arial" panose="020B0604020202020204" pitchFamily="34" charset="0"/>
              </a:rPr>
              <a:t>to gain </a:t>
            </a:r>
            <a:r>
              <a:rPr lang="en-US" sz="3600" dirty="0">
                <a:latin typeface="Arial" panose="020B0604020202020204" pitchFamily="34" charset="0"/>
                <a:cs typeface="Arial" panose="020B0604020202020204" pitchFamily="34" charset="0"/>
              </a:rPr>
              <a:t>greater insight into </a:t>
            </a:r>
            <a:r>
              <a:rPr lang="en-US" sz="3600" dirty="0" smtClean="0">
                <a:latin typeface="Arial" panose="020B0604020202020204" pitchFamily="34" charset="0"/>
                <a:cs typeface="Arial" panose="020B0604020202020204" pitchFamily="34" charset="0"/>
              </a:rPr>
              <a:t>prey quality in </a:t>
            </a:r>
            <a:r>
              <a:rPr lang="en-US" sz="3600" dirty="0">
                <a:latin typeface="Arial" panose="020B0604020202020204" pitchFamily="34" charset="0"/>
                <a:cs typeface="Arial" panose="020B0604020202020204" pitchFamily="34" charset="0"/>
              </a:rPr>
              <a:t>Alaska marine environments</a:t>
            </a:r>
            <a:r>
              <a:rPr lang="en-US" sz="3600" dirty="0" smtClean="0">
                <a:latin typeface="Arial" panose="020B0604020202020204" pitchFamily="34" charset="0"/>
                <a:cs typeface="Arial" panose="020B0604020202020204" pitchFamily="34" charset="0"/>
              </a:rPr>
              <a:t>.</a:t>
            </a:r>
          </a:p>
          <a:p>
            <a:pPr marL="507986" indent="-507986" algn="just">
              <a:spcAft>
                <a:spcPts val="1800"/>
              </a:spcAft>
              <a:buFont typeface="Arial" panose="020B0604020202020204" pitchFamily="34" charset="0"/>
              <a:buChar char="•"/>
            </a:pPr>
            <a:r>
              <a:rPr lang="en-US" sz="3600" dirty="0" smtClean="0">
                <a:latin typeface="Arial" panose="020B0604020202020204" pitchFamily="34" charset="0"/>
                <a:cs typeface="Arial" panose="020B0604020202020204" pitchFamily="34" charset="0"/>
              </a:rPr>
              <a:t>Further investigate the observed </a:t>
            </a:r>
            <a:r>
              <a:rPr lang="en-US" sz="3600" dirty="0" err="1" smtClean="0">
                <a:latin typeface="Arial" panose="020B0604020202020204" pitchFamily="34" charset="0"/>
                <a:cs typeface="Arial" panose="020B0604020202020204" pitchFamily="34" charset="0"/>
              </a:rPr>
              <a:t>interannual</a:t>
            </a:r>
            <a:r>
              <a:rPr lang="en-US" sz="3600" dirty="0" smtClean="0">
                <a:latin typeface="Arial" panose="020B0604020202020204" pitchFamily="34" charset="0"/>
                <a:cs typeface="Arial" panose="020B0604020202020204" pitchFamily="34" charset="0"/>
              </a:rPr>
              <a:t> variability of </a:t>
            </a:r>
            <a:r>
              <a:rPr lang="en-US" sz="3600" dirty="0" err="1" smtClean="0">
                <a:latin typeface="Arial" panose="020B0604020202020204" pitchFamily="34" charset="0"/>
                <a:cs typeface="Arial" panose="020B0604020202020204" pitchFamily="34" charset="0"/>
              </a:rPr>
              <a:t>thiaminase</a:t>
            </a:r>
            <a:r>
              <a:rPr lang="en-US" sz="3600" dirty="0" smtClean="0">
                <a:latin typeface="Arial" panose="020B0604020202020204" pitchFamily="34" charset="0"/>
                <a:cs typeface="Arial" panose="020B0604020202020204" pitchFamily="34" charset="0"/>
              </a:rPr>
              <a:t> activity within species by analyzing archived individuals and individuals collected in subsequent years.</a:t>
            </a:r>
            <a:endParaRPr lang="en-US" sz="3600" dirty="0">
              <a:latin typeface="Arial" panose="020B0604020202020204" pitchFamily="34" charset="0"/>
              <a:cs typeface="Arial" panose="020B0604020202020204" pitchFamily="34" charset="0"/>
            </a:endParaRPr>
          </a:p>
          <a:p>
            <a:pPr marL="507986" indent="-507986" algn="just">
              <a:spcAft>
                <a:spcPts val="1800"/>
              </a:spcAft>
              <a:buFont typeface="Arial" panose="020B0604020202020204" pitchFamily="34" charset="0"/>
              <a:buChar char="•"/>
            </a:pPr>
            <a:r>
              <a:rPr lang="en-US" sz="3600" dirty="0" smtClean="0">
                <a:latin typeface="Arial" panose="020B0604020202020204" pitchFamily="34" charset="0"/>
                <a:cs typeface="Arial" panose="020B0604020202020204" pitchFamily="34" charset="0"/>
              </a:rPr>
              <a:t>Assess survey abundance of forage fishes with prey quality data to develop a spatial understanding of how thiaminase positive prey species are distributed in Alaska marine environments.</a:t>
            </a:r>
            <a:endParaRPr lang="en-US" sz="3600" dirty="0">
              <a:latin typeface="Arial" panose="020B0604020202020204" pitchFamily="34" charset="0"/>
              <a:cs typeface="Arial" panose="020B0604020202020204" pitchFamily="34" charset="0"/>
            </a:endParaRPr>
          </a:p>
        </p:txBody>
      </p:sp>
      <p:sp>
        <p:nvSpPr>
          <p:cNvPr id="68" name="TextBox 67">
            <a:extLst>
              <a:ext uri="{FF2B5EF4-FFF2-40B4-BE49-F238E27FC236}">
                <a16:creationId xmlns:a16="http://schemas.microsoft.com/office/drawing/2014/main" id="{108DBDF6-A90B-D641-9ACC-2BCF992E5944}"/>
              </a:ext>
            </a:extLst>
          </p:cNvPr>
          <p:cNvSpPr txBox="1"/>
          <p:nvPr/>
        </p:nvSpPr>
        <p:spPr>
          <a:xfrm>
            <a:off x="31089600" y="12887729"/>
            <a:ext cx="12573000" cy="7058183"/>
          </a:xfrm>
          <a:prstGeom prst="rect">
            <a:avLst/>
          </a:prstGeom>
          <a:noFill/>
        </p:spPr>
        <p:txBody>
          <a:bodyPr wrap="square" lIns="0" tIns="0" rIns="0" bIns="0" rtlCol="0">
            <a:noAutofit/>
          </a:bodyPr>
          <a:lstStyle/>
          <a:p>
            <a:pPr marL="507986" indent="-507986" algn="just">
              <a:spcAft>
                <a:spcPts val="1800"/>
              </a:spcAft>
              <a:buFont typeface="Arial" panose="020B0604020202020204" pitchFamily="34" charset="0"/>
              <a:buChar char="•"/>
            </a:pPr>
            <a:r>
              <a:rPr lang="en-US" sz="3600" dirty="0">
                <a:latin typeface="Arial" panose="020B0604020202020204" pitchFamily="34" charset="0"/>
                <a:cs typeface="Arial" panose="020B0604020202020204" pitchFamily="34" charset="0"/>
              </a:rPr>
              <a:t>Rainbow </a:t>
            </a:r>
            <a:r>
              <a:rPr lang="en-US" sz="3600" dirty="0" smtClean="0">
                <a:latin typeface="Arial" panose="020B0604020202020204" pitchFamily="34" charset="0"/>
                <a:cs typeface="Arial" panose="020B0604020202020204" pitchFamily="34" charset="0"/>
              </a:rPr>
              <a:t>Smelt </a:t>
            </a:r>
            <a:r>
              <a:rPr lang="en-US" sz="3600" dirty="0">
                <a:latin typeface="Arial" panose="020B0604020202020204" pitchFamily="34" charset="0"/>
                <a:cs typeface="Arial" panose="020B0604020202020204" pitchFamily="34" charset="0"/>
              </a:rPr>
              <a:t>(</a:t>
            </a:r>
            <a:r>
              <a:rPr lang="en-US" sz="3600" i="1" dirty="0" err="1">
                <a:latin typeface="Arial" panose="020B0604020202020204" pitchFamily="34" charset="0"/>
                <a:cs typeface="Arial" panose="020B0604020202020204" pitchFamily="34" charset="0"/>
              </a:rPr>
              <a:t>Osmerus</a:t>
            </a:r>
            <a:r>
              <a:rPr lang="en-US" sz="3600" i="1" dirty="0">
                <a:latin typeface="Arial" panose="020B0604020202020204" pitchFamily="34" charset="0"/>
                <a:cs typeface="Arial" panose="020B0604020202020204" pitchFamily="34" charset="0"/>
              </a:rPr>
              <a:t> </a:t>
            </a:r>
            <a:r>
              <a:rPr lang="en-US" sz="3600" i="1" dirty="0" err="1" smtClean="0">
                <a:latin typeface="Arial" panose="020B0604020202020204" pitchFamily="34" charset="0"/>
                <a:cs typeface="Arial" panose="020B0604020202020204" pitchFamily="34" charset="0"/>
              </a:rPr>
              <a:t>mordax</a:t>
            </a:r>
            <a:r>
              <a:rPr lang="en-US" sz="3600" i="1" dirty="0" smtClean="0">
                <a:latin typeface="Arial" panose="020B0604020202020204" pitchFamily="34" charset="0"/>
                <a:cs typeface="Arial" panose="020B0604020202020204" pitchFamily="34" charset="0"/>
              </a:rPr>
              <a:t> </a:t>
            </a:r>
            <a:r>
              <a:rPr lang="en-US" sz="3600" i="1" dirty="0" err="1" smtClean="0">
                <a:latin typeface="Arial" panose="020B0604020202020204" pitchFamily="34" charset="0"/>
                <a:cs typeface="Arial" panose="020B0604020202020204" pitchFamily="34" charset="0"/>
              </a:rPr>
              <a:t>dentex</a:t>
            </a:r>
            <a:r>
              <a:rPr lang="en-US" sz="3600" dirty="0" smtClean="0">
                <a:latin typeface="Arial" panose="020B0604020202020204" pitchFamily="34" charset="0"/>
                <a:cs typeface="Arial" panose="020B0604020202020204" pitchFamily="34" charset="0"/>
              </a:rPr>
              <a:t>) </a:t>
            </a:r>
            <a:r>
              <a:rPr lang="en-US" sz="3600" dirty="0">
                <a:latin typeface="Arial" panose="020B0604020202020204" pitchFamily="34" charset="0"/>
                <a:cs typeface="Arial" panose="020B0604020202020204" pitchFamily="34" charset="0"/>
              </a:rPr>
              <a:t>displayed the </a:t>
            </a:r>
            <a:r>
              <a:rPr lang="en-US" sz="3600" dirty="0" smtClean="0">
                <a:latin typeface="Arial" panose="020B0604020202020204" pitchFamily="34" charset="0"/>
                <a:cs typeface="Arial" panose="020B0604020202020204" pitchFamily="34" charset="0"/>
              </a:rPr>
              <a:t>highest </a:t>
            </a:r>
            <a:r>
              <a:rPr lang="en-US" sz="3600" dirty="0">
                <a:latin typeface="Arial" panose="020B0604020202020204" pitchFamily="34" charset="0"/>
                <a:cs typeface="Arial" panose="020B0604020202020204" pitchFamily="34" charset="0"/>
              </a:rPr>
              <a:t>thiaminase activity </a:t>
            </a:r>
            <a:r>
              <a:rPr lang="en-US" sz="3600" dirty="0" smtClean="0">
                <a:latin typeface="Arial" panose="020B0604020202020204" pitchFamily="34" charset="0"/>
                <a:cs typeface="Arial" panose="020B0604020202020204" pitchFamily="34" charset="0"/>
              </a:rPr>
              <a:t>overall </a:t>
            </a:r>
            <a:r>
              <a:rPr lang="en-US" sz="3600" dirty="0">
                <a:latin typeface="Arial" panose="020B0604020202020204" pitchFamily="34" charset="0"/>
                <a:cs typeface="Arial" panose="020B0604020202020204" pitchFamily="34" charset="0"/>
              </a:rPr>
              <a:t>and displayed regional and </a:t>
            </a:r>
            <a:r>
              <a:rPr lang="en-US" sz="3600" dirty="0" err="1">
                <a:latin typeface="Arial" panose="020B0604020202020204" pitchFamily="34" charset="0"/>
                <a:cs typeface="Arial" panose="020B0604020202020204" pitchFamily="34" charset="0"/>
              </a:rPr>
              <a:t>interannual</a:t>
            </a:r>
            <a:r>
              <a:rPr lang="en-US" sz="3600" dirty="0">
                <a:latin typeface="Arial" panose="020B0604020202020204" pitchFamily="34" charset="0"/>
                <a:cs typeface="Arial" panose="020B0604020202020204" pitchFamily="34" charset="0"/>
              </a:rPr>
              <a:t> variability, consistent with trends observed </a:t>
            </a:r>
            <a:r>
              <a:rPr lang="en-US" sz="3600" dirty="0" smtClean="0">
                <a:latin typeface="Arial" panose="020B0604020202020204" pitchFamily="34" charset="0"/>
                <a:cs typeface="Arial" panose="020B0604020202020204" pitchFamily="34" charset="0"/>
              </a:rPr>
              <a:t>elsewhere.</a:t>
            </a:r>
            <a:r>
              <a:rPr lang="en-US" sz="3600" baseline="30000" dirty="0" smtClean="0">
                <a:latin typeface="Arial" panose="020B0604020202020204" pitchFamily="34" charset="0"/>
                <a:cs typeface="Arial" panose="020B0604020202020204" pitchFamily="34" charset="0"/>
              </a:rPr>
              <a:t>4</a:t>
            </a:r>
            <a:endParaRPr lang="en-US" sz="3600" baseline="30000" dirty="0">
              <a:latin typeface="Arial" panose="020B0604020202020204" pitchFamily="34" charset="0"/>
              <a:cs typeface="Arial" panose="020B0604020202020204" pitchFamily="34" charset="0"/>
            </a:endParaRPr>
          </a:p>
          <a:p>
            <a:pPr marL="507986" indent="-507986" algn="just">
              <a:spcAft>
                <a:spcPts val="1800"/>
              </a:spcAft>
              <a:buFont typeface="Arial" panose="020B0604020202020204" pitchFamily="34" charset="0"/>
              <a:buChar char="•"/>
            </a:pPr>
            <a:r>
              <a:rPr lang="en-US" sz="3600" dirty="0">
                <a:latin typeface="Arial" panose="020B0604020202020204" pitchFamily="34" charset="0"/>
                <a:cs typeface="Arial" panose="020B0604020202020204" pitchFamily="34" charset="0"/>
              </a:rPr>
              <a:t>Capelin (</a:t>
            </a:r>
            <a:r>
              <a:rPr lang="en-US" sz="3600" i="1" dirty="0" err="1">
                <a:latin typeface="Arial" panose="020B0604020202020204" pitchFamily="34" charset="0"/>
                <a:cs typeface="Arial" panose="020B0604020202020204" pitchFamily="34" charset="0"/>
              </a:rPr>
              <a:t>Mallotus</a:t>
            </a:r>
            <a:r>
              <a:rPr lang="en-US" sz="3600" i="1" dirty="0">
                <a:latin typeface="Arial" panose="020B0604020202020204" pitchFamily="34" charset="0"/>
                <a:cs typeface="Arial" panose="020B0604020202020204" pitchFamily="34" charset="0"/>
              </a:rPr>
              <a:t> </a:t>
            </a:r>
            <a:r>
              <a:rPr lang="en-US" sz="3600" i="1" dirty="0" err="1">
                <a:latin typeface="Arial" panose="020B0604020202020204" pitchFamily="34" charset="0"/>
                <a:cs typeface="Arial" panose="020B0604020202020204" pitchFamily="34" charset="0"/>
              </a:rPr>
              <a:t>villosus</a:t>
            </a:r>
            <a:r>
              <a:rPr lang="en-US" sz="3600" dirty="0">
                <a:latin typeface="Arial" panose="020B0604020202020204" pitchFamily="34" charset="0"/>
                <a:cs typeface="Arial" panose="020B0604020202020204" pitchFamily="34" charset="0"/>
              </a:rPr>
              <a:t>) from </a:t>
            </a:r>
            <a:r>
              <a:rPr lang="en-US" sz="3600" dirty="0" smtClean="0">
                <a:latin typeface="Arial" panose="020B0604020202020204" pitchFamily="34" charset="0"/>
                <a:cs typeface="Arial" panose="020B0604020202020204" pitchFamily="34" charset="0"/>
              </a:rPr>
              <a:t>Southeast Alaska had </a:t>
            </a:r>
            <a:r>
              <a:rPr lang="en-US" sz="3600" dirty="0">
                <a:latin typeface="Arial" panose="020B0604020202020204" pitchFamily="34" charset="0"/>
                <a:cs typeface="Arial" panose="020B0604020202020204" pitchFamily="34" charset="0"/>
              </a:rPr>
              <a:t>much higher thiaminase activity levels than individuals from </a:t>
            </a:r>
            <a:r>
              <a:rPr lang="en-US" sz="3600" dirty="0" smtClean="0">
                <a:latin typeface="Arial" panose="020B0604020202020204" pitchFamily="34" charset="0"/>
                <a:cs typeface="Arial" panose="020B0604020202020204" pitchFamily="34" charset="0"/>
              </a:rPr>
              <a:t>the Bering Sea did</a:t>
            </a:r>
            <a:r>
              <a:rPr lang="en-US" sz="3600" dirty="0">
                <a:latin typeface="Arial" panose="020B0604020202020204" pitchFamily="34" charset="0"/>
                <a:cs typeface="Arial" panose="020B0604020202020204" pitchFamily="34" charset="0"/>
              </a:rPr>
              <a:t>. Notably, these populations are genetically </a:t>
            </a:r>
            <a:r>
              <a:rPr lang="en-US" sz="3600" dirty="0" smtClean="0">
                <a:latin typeface="Arial" panose="020B0604020202020204" pitchFamily="34" charset="0"/>
                <a:cs typeface="Arial" panose="020B0604020202020204" pitchFamily="34" charset="0"/>
              </a:rPr>
              <a:t>distinct.</a:t>
            </a:r>
            <a:r>
              <a:rPr lang="en-US" sz="3600" baseline="30000" dirty="0" smtClean="0">
                <a:latin typeface="Arial" panose="020B0604020202020204" pitchFamily="34" charset="0"/>
                <a:cs typeface="Arial" panose="020B0604020202020204" pitchFamily="34" charset="0"/>
              </a:rPr>
              <a:t>5</a:t>
            </a:r>
            <a:endParaRPr lang="en-US" sz="3600" dirty="0">
              <a:latin typeface="Arial" panose="020B0604020202020204" pitchFamily="34" charset="0"/>
              <a:cs typeface="Arial" panose="020B0604020202020204" pitchFamily="34" charset="0"/>
            </a:endParaRPr>
          </a:p>
          <a:p>
            <a:pPr marL="507986" indent="-507986" algn="just">
              <a:spcAft>
                <a:spcPts val="1800"/>
              </a:spcAft>
              <a:buFont typeface="Arial" panose="020B0604020202020204" pitchFamily="34" charset="0"/>
              <a:buChar char="•"/>
            </a:pPr>
            <a:r>
              <a:rPr lang="en-US" sz="3600" dirty="0">
                <a:latin typeface="Arial" panose="020B0604020202020204" pitchFamily="34" charset="0"/>
                <a:cs typeface="Arial" panose="020B0604020202020204" pitchFamily="34" charset="0"/>
              </a:rPr>
              <a:t>Thiaminase activity varied by species, region, and year. Several purported prey species of Chinook </a:t>
            </a:r>
            <a:r>
              <a:rPr lang="en-US" sz="3600" dirty="0" smtClean="0">
                <a:latin typeface="Arial" panose="020B0604020202020204" pitchFamily="34" charset="0"/>
                <a:cs typeface="Arial" panose="020B0604020202020204" pitchFamily="34" charset="0"/>
              </a:rPr>
              <a:t>Salmon </a:t>
            </a:r>
            <a:r>
              <a:rPr lang="en-US" sz="3600" dirty="0">
                <a:latin typeface="Arial" panose="020B0604020202020204" pitchFamily="34" charset="0"/>
                <a:cs typeface="Arial" panose="020B0604020202020204" pitchFamily="34" charset="0"/>
              </a:rPr>
              <a:t>displayed thiaminase activity above a threshold level known to cause thiamine deficiency in consumers.</a:t>
            </a:r>
          </a:p>
          <a:p>
            <a:pPr marL="507986" indent="-507986" algn="just">
              <a:buFont typeface="Arial" panose="020B0604020202020204" pitchFamily="34" charset="0"/>
              <a:buChar char="•"/>
            </a:pPr>
            <a:endParaRPr lang="en-US" sz="3600" dirty="0">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2748E481-6EAC-4ABC-8E19-227298D7E8AB}"/>
              </a:ext>
            </a:extLst>
          </p:cNvPr>
          <p:cNvSpPr/>
          <p:nvPr/>
        </p:nvSpPr>
        <p:spPr>
          <a:xfrm>
            <a:off x="13030200" y="3968496"/>
            <a:ext cx="17830800" cy="28942749"/>
          </a:xfrm>
          <a:prstGeom prst="rect">
            <a:avLst/>
          </a:prstGeom>
          <a:solidFill>
            <a:schemeClr val="accent1">
              <a:alpha val="28000"/>
            </a:schemeClr>
          </a:solidFill>
          <a:ln>
            <a:noFill/>
          </a:ln>
          <a:effectLst/>
          <a:scene3d>
            <a:camera prst="orthographicFront">
              <a:rot lat="0" lon="0" rev="0"/>
            </a:camera>
            <a:lightRig rig="glow" dir="t">
              <a:rot lat="0" lon="0" rev="48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10" dirty="0">
              <a:latin typeface="Arial Black" panose="020B0A04020102020204" pitchFamily="34" charset="0"/>
            </a:endParaRPr>
          </a:p>
        </p:txBody>
      </p:sp>
      <p:sp>
        <p:nvSpPr>
          <p:cNvPr id="36" name="Rectangle 35">
            <a:extLst>
              <a:ext uri="{FF2B5EF4-FFF2-40B4-BE49-F238E27FC236}">
                <a16:creationId xmlns:a16="http://schemas.microsoft.com/office/drawing/2014/main" id="{055CC651-2BF2-7A46-8FF3-A1443FBD9AD4}"/>
              </a:ext>
            </a:extLst>
          </p:cNvPr>
          <p:cNvSpPr/>
          <p:nvPr/>
        </p:nvSpPr>
        <p:spPr>
          <a:xfrm>
            <a:off x="-4798" y="3959405"/>
            <a:ext cx="13030200" cy="28958995"/>
          </a:xfrm>
          <a:prstGeom prst="rect">
            <a:avLst/>
          </a:prstGeom>
          <a:solidFill>
            <a:schemeClr val="bg2">
              <a:lumMod val="9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i="1" dirty="0">
              <a:latin typeface="Lato" panose="020F0502020204030203" pitchFamily="34" charset="0"/>
              <a:cs typeface="Lato" panose="020F0502020204030203" pitchFamily="34" charset="0"/>
            </a:endParaRPr>
          </a:p>
        </p:txBody>
      </p:sp>
      <p:sp>
        <p:nvSpPr>
          <p:cNvPr id="4" name="Rectangle 3">
            <a:extLst>
              <a:ext uri="{FF2B5EF4-FFF2-40B4-BE49-F238E27FC236}">
                <a16:creationId xmlns:a16="http://schemas.microsoft.com/office/drawing/2014/main" id="{1D3BE66F-6EE5-3747-9A85-6DDDB2B20F10}"/>
              </a:ext>
            </a:extLst>
          </p:cNvPr>
          <p:cNvSpPr/>
          <p:nvPr/>
        </p:nvSpPr>
        <p:spPr>
          <a:xfrm>
            <a:off x="0" y="0"/>
            <a:ext cx="43895998" cy="39646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753" tIns="49876" rIns="99753" bIns="49876" numCol="1" spcCol="0" rtlCol="0" fromWordArt="0" anchor="ctr" anchorCtr="0" forceAA="0" compatLnSpc="1">
            <a:prstTxWarp prst="textNoShape">
              <a:avLst/>
            </a:prstTxWarp>
            <a:noAutofit/>
          </a:bodyPr>
          <a:lstStyle/>
          <a:p>
            <a:pPr algn="ctr"/>
            <a:endParaRPr lang="en-US" sz="1964"/>
          </a:p>
        </p:txBody>
      </p:sp>
      <p:sp>
        <p:nvSpPr>
          <p:cNvPr id="10" name="TextBox 9">
            <a:extLst>
              <a:ext uri="{FF2B5EF4-FFF2-40B4-BE49-F238E27FC236}">
                <a16:creationId xmlns:a16="http://schemas.microsoft.com/office/drawing/2014/main" id="{DB244B05-C5D7-4580-8933-5B2F47EB56B0}"/>
              </a:ext>
            </a:extLst>
          </p:cNvPr>
          <p:cNvSpPr txBox="1"/>
          <p:nvPr/>
        </p:nvSpPr>
        <p:spPr>
          <a:xfrm>
            <a:off x="951098" y="-98710"/>
            <a:ext cx="39911463" cy="5396349"/>
          </a:xfrm>
          <a:prstGeom prst="rect">
            <a:avLst/>
          </a:prstGeom>
          <a:noFill/>
        </p:spPr>
        <p:txBody>
          <a:bodyPr wrap="square" lIns="0" tIns="0" rIns="0" bIns="0" rtlCol="0">
            <a:spAutoFit/>
          </a:bodyPr>
          <a:lstStyle/>
          <a:p>
            <a:pPr algn="ctr">
              <a:spcAft>
                <a:spcPts val="1400"/>
              </a:spcAft>
            </a:pPr>
            <a:r>
              <a:rPr lang="en-US" sz="10000" b="1" dirty="0">
                <a:solidFill>
                  <a:schemeClr val="bg1"/>
                </a:solidFill>
                <a:latin typeface="Arial Narrow" panose="020B0604020202020204" pitchFamily="34" charset="0"/>
                <a:cs typeface="Arial Narrow" panose="020B0604020202020204" pitchFamily="34" charset="0"/>
              </a:rPr>
              <a:t>Thiaminase Activity in Alaskan Forage Fishes</a:t>
            </a:r>
          </a:p>
          <a:p>
            <a:pPr algn="ctr">
              <a:spcAft>
                <a:spcPts val="1400"/>
              </a:spcAft>
            </a:pPr>
            <a:r>
              <a:rPr lang="en-US" sz="6000" dirty="0">
                <a:solidFill>
                  <a:schemeClr val="bg1"/>
                </a:solidFill>
                <a:latin typeface="Lato" panose="020F0502020204030203" pitchFamily="34" charset="0"/>
                <a:cs typeface="Lato" panose="020F0502020204030203" pitchFamily="34" charset="0"/>
              </a:rPr>
              <a:t>Drew </a:t>
            </a:r>
            <a:r>
              <a:rPr lang="en-US" sz="6000" dirty="0" smtClean="0">
                <a:solidFill>
                  <a:schemeClr val="bg1"/>
                </a:solidFill>
                <a:latin typeface="Lato" panose="020F0502020204030203" pitchFamily="34" charset="0"/>
                <a:cs typeface="Lato" panose="020F0502020204030203" pitchFamily="34" charset="0"/>
              </a:rPr>
              <a:t>Porter</a:t>
            </a:r>
            <a:r>
              <a:rPr lang="en-US" sz="6000" baseline="30000" dirty="0" smtClean="0">
                <a:solidFill>
                  <a:schemeClr val="bg1"/>
                </a:solidFill>
                <a:latin typeface="Lato" panose="020F0502020204030203" pitchFamily="34" charset="0"/>
                <a:cs typeface="Lato" panose="020F0502020204030203" pitchFamily="34" charset="0"/>
              </a:rPr>
              <a:t>1,3</a:t>
            </a:r>
            <a:r>
              <a:rPr lang="en-US" sz="6000" dirty="0" smtClean="0">
                <a:solidFill>
                  <a:schemeClr val="bg1"/>
                </a:solidFill>
                <a:latin typeface="Lato" panose="020F0502020204030203" pitchFamily="34" charset="0"/>
                <a:cs typeface="Lato" panose="020F0502020204030203" pitchFamily="34" charset="0"/>
              </a:rPr>
              <a:t>, Kathrine </a:t>
            </a:r>
            <a:r>
              <a:rPr lang="en-US" sz="6000" dirty="0">
                <a:solidFill>
                  <a:schemeClr val="bg1"/>
                </a:solidFill>
                <a:latin typeface="Lato" panose="020F0502020204030203" pitchFamily="34" charset="0"/>
                <a:cs typeface="Lato" panose="020F0502020204030203" pitchFamily="34" charset="0"/>
              </a:rPr>
              <a:t>Howard</a:t>
            </a:r>
            <a:r>
              <a:rPr lang="en-US" sz="6000" baseline="30000" dirty="0">
                <a:solidFill>
                  <a:schemeClr val="bg1"/>
                </a:solidFill>
                <a:latin typeface="Lato" panose="020F0502020204030203" pitchFamily="34" charset="0"/>
                <a:cs typeface="Lato" panose="020F0502020204030203" pitchFamily="34" charset="0"/>
              </a:rPr>
              <a:t>2</a:t>
            </a:r>
            <a:r>
              <a:rPr lang="en-US" sz="6000" dirty="0">
                <a:solidFill>
                  <a:schemeClr val="bg1"/>
                </a:solidFill>
                <a:latin typeface="Lato" panose="020F0502020204030203" pitchFamily="34" charset="0"/>
                <a:cs typeface="Lato" panose="020F0502020204030203" pitchFamily="34" charset="0"/>
              </a:rPr>
              <a:t>, Cody Pinger</a:t>
            </a:r>
            <a:r>
              <a:rPr lang="en-US" sz="6000" baseline="30000" dirty="0">
                <a:solidFill>
                  <a:schemeClr val="bg1"/>
                </a:solidFill>
                <a:latin typeface="Lato" panose="020F0502020204030203" pitchFamily="34" charset="0"/>
                <a:cs typeface="Lato" panose="020F0502020204030203" pitchFamily="34" charset="0"/>
              </a:rPr>
              <a:t>3</a:t>
            </a:r>
          </a:p>
          <a:p>
            <a:pPr algn="ctr">
              <a:spcAft>
                <a:spcPts val="1400"/>
              </a:spcAft>
            </a:pPr>
            <a:r>
              <a:rPr lang="en-US" sz="3600" baseline="30000" dirty="0">
                <a:solidFill>
                  <a:schemeClr val="bg1"/>
                </a:solidFill>
                <a:latin typeface="Lato" panose="020F0502020204030203" pitchFamily="34" charset="0"/>
                <a:cs typeface="Lato" panose="020F0502020204030203" pitchFamily="34" charset="0"/>
              </a:rPr>
              <a:t>1</a:t>
            </a:r>
            <a:r>
              <a:rPr lang="en-US" sz="3600" dirty="0">
                <a:solidFill>
                  <a:schemeClr val="bg1"/>
                </a:solidFill>
                <a:latin typeface="Lato" panose="020F0502020204030203" pitchFamily="34" charset="0"/>
                <a:cs typeface="Lato" panose="020F0502020204030203" pitchFamily="34" charset="0"/>
              </a:rPr>
              <a:t>Alaska Sea Grant, </a:t>
            </a:r>
            <a:r>
              <a:rPr lang="en-US" sz="3600" baseline="30000" dirty="0">
                <a:solidFill>
                  <a:schemeClr val="bg1"/>
                </a:solidFill>
                <a:latin typeface="Lato" panose="020F0502020204030203" pitchFamily="34" charset="0"/>
                <a:cs typeface="Lato" panose="020F0502020204030203" pitchFamily="34" charset="0"/>
              </a:rPr>
              <a:t>2</a:t>
            </a:r>
            <a:r>
              <a:rPr lang="en-US" sz="3600" dirty="0">
                <a:solidFill>
                  <a:schemeClr val="bg1"/>
                </a:solidFill>
                <a:latin typeface="Lato" panose="020F0502020204030203" pitchFamily="34" charset="0"/>
                <a:cs typeface="Lato" panose="020F0502020204030203" pitchFamily="34" charset="0"/>
              </a:rPr>
              <a:t>Alaska Department of Fish and Game, </a:t>
            </a:r>
            <a:r>
              <a:rPr lang="en-US" sz="3600" baseline="30000" dirty="0">
                <a:solidFill>
                  <a:schemeClr val="bg1"/>
                </a:solidFill>
                <a:latin typeface="Lato" panose="020F0502020204030203" pitchFamily="34" charset="0"/>
                <a:cs typeface="Lato" panose="020F0502020204030203" pitchFamily="34" charset="0"/>
              </a:rPr>
              <a:t>3</a:t>
            </a:r>
            <a:r>
              <a:rPr lang="en-US" sz="3600" dirty="0">
                <a:solidFill>
                  <a:schemeClr val="bg1"/>
                </a:solidFill>
                <a:latin typeface="Lato" panose="020F0502020204030203" pitchFamily="34" charset="0"/>
                <a:cs typeface="Lato" panose="020F0502020204030203" pitchFamily="34" charset="0"/>
              </a:rPr>
              <a:t>Alaska Fisheries Science Center, NOAA/NMFS</a:t>
            </a:r>
          </a:p>
          <a:p>
            <a:pPr algn="ctr">
              <a:spcAft>
                <a:spcPts val="1400"/>
              </a:spcAft>
            </a:pPr>
            <a:r>
              <a:rPr lang="en-US" sz="3600" dirty="0">
                <a:solidFill>
                  <a:schemeClr val="bg1"/>
                </a:solidFill>
                <a:latin typeface="Lato" panose="020F0502020204030203" pitchFamily="34" charset="0"/>
                <a:cs typeface="Lato" panose="020F0502020204030203" pitchFamily="34" charset="0"/>
              </a:rPr>
              <a:t>Correspondence: drew.porter@noaa.gov</a:t>
            </a:r>
          </a:p>
          <a:p>
            <a:pPr algn="ctr"/>
            <a:endParaRPr lang="en-US" sz="7200" b="1" i="1" dirty="0">
              <a:solidFill>
                <a:schemeClr val="bg1"/>
              </a:solidFill>
              <a:latin typeface="Calibri" panose="020F0502020204030204" pitchFamily="34" charset="0"/>
              <a:cs typeface="Calibri" panose="020F0502020204030204" pitchFamily="34" charset="0"/>
            </a:endParaRPr>
          </a:p>
        </p:txBody>
      </p:sp>
      <p:sp>
        <p:nvSpPr>
          <p:cNvPr id="22" name="Freeform 21">
            <a:extLst>
              <a:ext uri="{FF2B5EF4-FFF2-40B4-BE49-F238E27FC236}">
                <a16:creationId xmlns:a16="http://schemas.microsoft.com/office/drawing/2014/main" id="{E0CB4BE6-7B07-D746-9060-3AB19AF74233}"/>
              </a:ext>
            </a:extLst>
          </p:cNvPr>
          <p:cNvSpPr/>
          <p:nvPr/>
        </p:nvSpPr>
        <p:spPr>
          <a:xfrm rot="16200000">
            <a:off x="-2956440" y="24052320"/>
            <a:ext cx="11846949" cy="5924660"/>
          </a:xfrm>
          <a:custGeom>
            <a:avLst/>
            <a:gdLst>
              <a:gd name="connsiteX0" fmla="*/ 0 w 6643596"/>
              <a:gd name="connsiteY0" fmla="*/ 0 h 3322463"/>
              <a:gd name="connsiteX1" fmla="*/ 6643596 w 6643596"/>
              <a:gd name="connsiteY1" fmla="*/ 0 h 3322463"/>
              <a:gd name="connsiteX2" fmla="*/ 6547770 w 6643596"/>
              <a:gd name="connsiteY2" fmla="*/ 14791 h 3322463"/>
              <a:gd name="connsiteX3" fmla="*/ 7654 w 6643596"/>
              <a:gd name="connsiteY3" fmla="*/ 3307335 h 3322463"/>
              <a:gd name="connsiteX4" fmla="*/ 0 w 6643596"/>
              <a:gd name="connsiteY4" fmla="*/ 3322463 h 3322463"/>
              <a:gd name="connsiteX5" fmla="*/ 0 w 6643596"/>
              <a:gd name="connsiteY5" fmla="*/ 0 h 332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3596" h="3322463">
                <a:moveTo>
                  <a:pt x="0" y="0"/>
                </a:moveTo>
                <a:lnTo>
                  <a:pt x="6643596" y="0"/>
                </a:lnTo>
                <a:lnTo>
                  <a:pt x="6547770" y="14791"/>
                </a:lnTo>
                <a:cubicBezTo>
                  <a:pt x="3340735" y="550457"/>
                  <a:pt x="868333" y="1781340"/>
                  <a:pt x="7654" y="3307335"/>
                </a:cubicBezTo>
                <a:lnTo>
                  <a:pt x="0" y="3322463"/>
                </a:lnTo>
                <a:lnTo>
                  <a:pt x="0" y="0"/>
                </a:lnTo>
                <a:close/>
              </a:path>
            </a:pathLst>
          </a:custGeom>
          <a:solidFill>
            <a:srgbClr val="85BAD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64"/>
          </a:p>
        </p:txBody>
      </p:sp>
      <p:sp>
        <p:nvSpPr>
          <p:cNvPr id="21" name="Freeform 20">
            <a:extLst>
              <a:ext uri="{FF2B5EF4-FFF2-40B4-BE49-F238E27FC236}">
                <a16:creationId xmlns:a16="http://schemas.microsoft.com/office/drawing/2014/main" id="{4BDD78BF-BEF9-D64E-B3FC-756643E66C56}"/>
              </a:ext>
            </a:extLst>
          </p:cNvPr>
          <p:cNvSpPr/>
          <p:nvPr/>
        </p:nvSpPr>
        <p:spPr>
          <a:xfrm rot="16200000" flipH="1" flipV="1">
            <a:off x="34175788" y="3248620"/>
            <a:ext cx="12953017" cy="6477806"/>
          </a:xfrm>
          <a:custGeom>
            <a:avLst/>
            <a:gdLst>
              <a:gd name="connsiteX0" fmla="*/ 0 w 6643596"/>
              <a:gd name="connsiteY0" fmla="*/ 0 h 3322463"/>
              <a:gd name="connsiteX1" fmla="*/ 6643596 w 6643596"/>
              <a:gd name="connsiteY1" fmla="*/ 0 h 3322463"/>
              <a:gd name="connsiteX2" fmla="*/ 6547770 w 6643596"/>
              <a:gd name="connsiteY2" fmla="*/ 14791 h 3322463"/>
              <a:gd name="connsiteX3" fmla="*/ 7654 w 6643596"/>
              <a:gd name="connsiteY3" fmla="*/ 3307335 h 3322463"/>
              <a:gd name="connsiteX4" fmla="*/ 0 w 6643596"/>
              <a:gd name="connsiteY4" fmla="*/ 3322463 h 3322463"/>
              <a:gd name="connsiteX5" fmla="*/ 0 w 6643596"/>
              <a:gd name="connsiteY5" fmla="*/ 0 h 332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3596" h="3322463">
                <a:moveTo>
                  <a:pt x="0" y="0"/>
                </a:moveTo>
                <a:lnTo>
                  <a:pt x="6643596" y="0"/>
                </a:lnTo>
                <a:lnTo>
                  <a:pt x="6547770" y="14791"/>
                </a:lnTo>
                <a:cubicBezTo>
                  <a:pt x="3340735" y="550457"/>
                  <a:pt x="868333" y="1781340"/>
                  <a:pt x="7654" y="3307335"/>
                </a:cubicBezTo>
                <a:lnTo>
                  <a:pt x="0" y="3322463"/>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64">
              <a:solidFill>
                <a:schemeClr val="bg1"/>
              </a:solidFill>
            </a:endParaRPr>
          </a:p>
        </p:txBody>
      </p:sp>
      <p:pic>
        <p:nvPicPr>
          <p:cNvPr id="23" name="Picture 22">
            <a:extLst>
              <a:ext uri="{FF2B5EF4-FFF2-40B4-BE49-F238E27FC236}">
                <a16:creationId xmlns:a16="http://schemas.microsoft.com/office/drawing/2014/main" id="{F3A8CD2D-547A-1545-BB9A-1D6CC1568060}"/>
              </a:ext>
            </a:extLst>
          </p:cNvPr>
          <p:cNvPicPr>
            <a:picLocks noChangeAspect="1"/>
          </p:cNvPicPr>
          <p:nvPr/>
        </p:nvPicPr>
        <p:blipFill>
          <a:blip r:embed="rId3"/>
          <a:stretch>
            <a:fillRect/>
          </a:stretch>
        </p:blipFill>
        <p:spPr>
          <a:xfrm>
            <a:off x="37892736" y="914400"/>
            <a:ext cx="5543133" cy="2514600"/>
          </a:xfrm>
          <a:prstGeom prst="rect">
            <a:avLst/>
          </a:prstGeom>
        </p:spPr>
      </p:pic>
      <p:sp>
        <p:nvSpPr>
          <p:cNvPr id="44" name="TextBox 43">
            <a:extLst>
              <a:ext uri="{FF2B5EF4-FFF2-40B4-BE49-F238E27FC236}">
                <a16:creationId xmlns:a16="http://schemas.microsoft.com/office/drawing/2014/main" id="{108DBDF6-A90B-D641-9ACC-2BCF992E5944}"/>
              </a:ext>
            </a:extLst>
          </p:cNvPr>
          <p:cNvSpPr txBox="1"/>
          <p:nvPr/>
        </p:nvSpPr>
        <p:spPr>
          <a:xfrm>
            <a:off x="13487383" y="20475387"/>
            <a:ext cx="16916434" cy="2971131"/>
          </a:xfrm>
          <a:prstGeom prst="rect">
            <a:avLst/>
          </a:prstGeom>
          <a:noFill/>
        </p:spPr>
        <p:txBody>
          <a:bodyPr wrap="square" lIns="0" tIns="0" rIns="0" bIns="0" rtlCol="0">
            <a:noAutofit/>
          </a:bodyPr>
          <a:lstStyle/>
          <a:p>
            <a:pPr algn="just"/>
            <a:r>
              <a:rPr lang="en-US" sz="3200" dirty="0">
                <a:latin typeface="Arial" panose="020B0604020202020204" pitchFamily="34" charset="0"/>
                <a:cs typeface="Arial" panose="020B0604020202020204" pitchFamily="34" charset="0"/>
              </a:rPr>
              <a:t>Figure 2. Mean thiaminase activity measured in species collected from Alaska marine </a:t>
            </a:r>
            <a:r>
              <a:rPr lang="en-US" sz="3200" dirty="0" smtClean="0">
                <a:latin typeface="Arial" panose="020B0604020202020204" pitchFamily="34" charset="0"/>
                <a:cs typeface="Arial" panose="020B0604020202020204" pitchFamily="34" charset="0"/>
              </a:rPr>
              <a:t>ecosystems. </a:t>
            </a:r>
            <a:r>
              <a:rPr lang="en-US" sz="3200" dirty="0">
                <a:latin typeface="Arial" panose="020B0604020202020204" pitchFamily="34" charset="0"/>
                <a:cs typeface="Arial" panose="020B0604020202020204" pitchFamily="34" charset="0"/>
              </a:rPr>
              <a:t>Error bars = ± 1 standard deviation, n = sample size, </a:t>
            </a:r>
            <a:r>
              <a:rPr lang="en-US" sz="3200" dirty="0" err="1">
                <a:latin typeface="Arial" panose="020B0604020202020204" pitchFamily="34" charset="0"/>
                <a:cs typeface="Arial" panose="020B0604020202020204" pitchFamily="34" charset="0"/>
              </a:rPr>
              <a:t>n.d.</a:t>
            </a:r>
            <a:r>
              <a:rPr lang="en-US" sz="3200" dirty="0">
                <a:latin typeface="Arial" panose="020B0604020202020204" pitchFamily="34" charset="0"/>
                <a:cs typeface="Arial" panose="020B0604020202020204" pitchFamily="34" charset="0"/>
              </a:rPr>
              <a:t> = samples with no detectable thiaminase activity, red line = thiaminase activity threshold (&gt;2.5 nmol T∙g</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∙m</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observed to cause thiamine deficiency in </a:t>
            </a:r>
            <a:r>
              <a:rPr lang="en-US" sz="3200" dirty="0" smtClean="0">
                <a:latin typeface="Arial" panose="020B0604020202020204" pitchFamily="34" charset="0"/>
                <a:cs typeface="Arial" panose="020B0604020202020204" pitchFamily="34" charset="0"/>
              </a:rPr>
              <a:t>consumers.</a:t>
            </a:r>
            <a:r>
              <a:rPr lang="en-US" sz="3200" baseline="30000" dirty="0" smtClean="0">
                <a:latin typeface="Arial" panose="020B0604020202020204" pitchFamily="34" charset="0"/>
                <a:cs typeface="Arial" panose="020B0604020202020204" pitchFamily="34" charset="0"/>
              </a:rPr>
              <a:t>2</a:t>
            </a:r>
            <a:endParaRPr lang="en-US" sz="3200" dirty="0">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108DBDF6-A90B-D641-9ACC-2BCF992E5944}"/>
              </a:ext>
            </a:extLst>
          </p:cNvPr>
          <p:cNvSpPr txBox="1"/>
          <p:nvPr/>
        </p:nvSpPr>
        <p:spPr>
          <a:xfrm>
            <a:off x="13487399" y="31775400"/>
            <a:ext cx="16916417" cy="2971131"/>
          </a:xfrm>
          <a:prstGeom prst="rect">
            <a:avLst/>
          </a:prstGeom>
          <a:noFill/>
        </p:spPr>
        <p:txBody>
          <a:bodyPr wrap="square" lIns="0" tIns="0" rIns="0" bIns="0" rtlCol="0">
            <a:noAutofit/>
          </a:bodyPr>
          <a:lstStyle/>
          <a:p>
            <a:r>
              <a:rPr lang="en-US" sz="3200" dirty="0">
                <a:latin typeface="Arial" panose="020B0604020202020204" pitchFamily="34" charset="0"/>
                <a:cs typeface="Arial" panose="020B0604020202020204" pitchFamily="34" charset="0"/>
              </a:rPr>
              <a:t>Figure 3. Thiaminase activity measured in Rainbow </a:t>
            </a:r>
            <a:r>
              <a:rPr lang="en-US" sz="3200" dirty="0" smtClean="0">
                <a:latin typeface="Arial" panose="020B0604020202020204" pitchFamily="34" charset="0"/>
                <a:cs typeface="Arial" panose="020B0604020202020204" pitchFamily="34" charset="0"/>
              </a:rPr>
              <a:t>Smelt </a:t>
            </a:r>
            <a:r>
              <a:rPr lang="en-US" sz="3200" dirty="0">
                <a:latin typeface="Arial" panose="020B0604020202020204" pitchFamily="34" charset="0"/>
                <a:cs typeface="Arial" panose="020B0604020202020204" pitchFamily="34" charset="0"/>
              </a:rPr>
              <a:t>collected from two Alaska marine ecosystems over two years.</a:t>
            </a:r>
          </a:p>
        </p:txBody>
      </p:sp>
      <p:pic>
        <p:nvPicPr>
          <p:cNvPr id="63" name="Picture 6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85800" y="914400"/>
            <a:ext cx="3730861" cy="2514600"/>
          </a:xfrm>
          <a:prstGeom prst="rect">
            <a:avLst/>
          </a:prstGeom>
        </p:spPr>
      </p:pic>
      <p:sp>
        <p:nvSpPr>
          <p:cNvPr id="3" name="Rectangle 2"/>
          <p:cNvSpPr/>
          <p:nvPr/>
        </p:nvSpPr>
        <p:spPr>
          <a:xfrm>
            <a:off x="228600" y="20631552"/>
            <a:ext cx="6000361"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COLLECTION AREAS</a:t>
            </a:r>
          </a:p>
        </p:txBody>
      </p:sp>
      <p:grpSp>
        <p:nvGrpSpPr>
          <p:cNvPr id="18" name="Group 17"/>
          <p:cNvGrpSpPr/>
          <p:nvPr/>
        </p:nvGrpSpPr>
        <p:grpSpPr>
          <a:xfrm>
            <a:off x="228600" y="4114800"/>
            <a:ext cx="12573000" cy="12714732"/>
            <a:chOff x="228600" y="4114800"/>
            <a:chExt cx="12573000" cy="12714732"/>
          </a:xfrm>
        </p:grpSpPr>
        <p:sp>
          <p:nvSpPr>
            <p:cNvPr id="40" name="TextBox 39">
              <a:extLst>
                <a:ext uri="{FF2B5EF4-FFF2-40B4-BE49-F238E27FC236}">
                  <a16:creationId xmlns:a16="http://schemas.microsoft.com/office/drawing/2014/main" id="{108DBDF6-A90B-D641-9ACC-2BCF992E5944}"/>
                </a:ext>
              </a:extLst>
            </p:cNvPr>
            <p:cNvSpPr txBox="1"/>
            <p:nvPr/>
          </p:nvSpPr>
          <p:spPr>
            <a:xfrm>
              <a:off x="228600" y="4663440"/>
              <a:ext cx="12573000" cy="12166092"/>
            </a:xfrm>
            <a:prstGeom prst="rect">
              <a:avLst/>
            </a:prstGeom>
            <a:noFill/>
          </p:spPr>
          <p:txBody>
            <a:bodyPr wrap="square" lIns="0" tIns="0" rIns="0" bIns="0" rtlCol="0">
              <a:noAutofit/>
            </a:bodyPr>
            <a:lstStyle/>
            <a:p>
              <a:pPr marL="507986" indent="-507986" algn="just">
                <a:spcAft>
                  <a:spcPts val="1800"/>
                </a:spcAft>
                <a:buFont typeface="Arial" panose="020B0604020202020204" pitchFamily="34" charset="0"/>
                <a:buChar char="•"/>
              </a:pPr>
              <a:r>
                <a:rPr lang="en-US" sz="3600" dirty="0">
                  <a:latin typeface="Arial" panose="020B0604020202020204" pitchFamily="34" charset="0"/>
                  <a:cs typeface="Arial" panose="020B0604020202020204" pitchFamily="34" charset="0"/>
                </a:rPr>
                <a:t>Thiamine (i.e., vitamin B1) is an essential enzyme co-factor for cell metabolism that must be obtained through diet.</a:t>
              </a:r>
            </a:p>
            <a:p>
              <a:pPr marL="507986" indent="-507986" algn="just">
                <a:spcAft>
                  <a:spcPts val="1800"/>
                </a:spcAft>
                <a:buFont typeface="Arial" panose="020B0604020202020204" pitchFamily="34" charset="0"/>
                <a:buChar char="•"/>
              </a:pPr>
              <a:r>
                <a:rPr lang="en-US" sz="3600" dirty="0">
                  <a:latin typeface="Arial" panose="020B0604020202020204" pitchFamily="34" charset="0"/>
                  <a:cs typeface="Arial" panose="020B0604020202020204" pitchFamily="34" charset="0"/>
                </a:rPr>
                <a:t>Thiamine deficiency complex has been attributed to early life stage mortality and population declines in salmonids from the Laurentian Great Lakes, California’s Central Valley, and the Baltic Sea.</a:t>
              </a:r>
            </a:p>
            <a:p>
              <a:pPr marL="507986" indent="-507986" algn="just">
                <a:spcAft>
                  <a:spcPts val="1800"/>
                </a:spcAft>
                <a:buFont typeface="Arial" panose="020B0604020202020204" pitchFamily="34" charset="0"/>
                <a:buChar char="•"/>
              </a:pPr>
              <a:r>
                <a:rPr lang="en-US" sz="3600" dirty="0">
                  <a:latin typeface="Arial" panose="020B0604020202020204" pitchFamily="34" charset="0"/>
                  <a:cs typeface="Arial" panose="020B0604020202020204" pitchFamily="34" charset="0"/>
                </a:rPr>
                <a:t>Thiamine deficiency complex in salmon is hypothesized to be caused by consumption of prey </a:t>
              </a:r>
              <a:r>
                <a:rPr lang="en-US" sz="3600" dirty="0" smtClean="0">
                  <a:latin typeface="Arial" panose="020B0604020202020204" pitchFamily="34" charset="0"/>
                  <a:cs typeface="Arial" panose="020B0604020202020204" pitchFamily="34" charset="0"/>
                </a:rPr>
                <a:t>containing </a:t>
              </a:r>
              <a:r>
                <a:rPr lang="en-US" sz="3600" dirty="0">
                  <a:latin typeface="Arial" panose="020B0604020202020204" pitchFamily="34" charset="0"/>
                  <a:cs typeface="Arial" panose="020B0604020202020204" pitchFamily="34" charset="0"/>
                </a:rPr>
                <a:t>thiaminase, an enzyme that destroys thiamine.</a:t>
              </a:r>
            </a:p>
            <a:p>
              <a:pPr marL="507986" indent="-507986" algn="just">
                <a:spcAft>
                  <a:spcPts val="1800"/>
                </a:spcAft>
                <a:buFont typeface="Arial" panose="020B0604020202020204" pitchFamily="34" charset="0"/>
                <a:buChar char="•"/>
              </a:pPr>
              <a:r>
                <a:rPr lang="en-US" sz="3600" dirty="0" smtClean="0">
                  <a:latin typeface="Arial" panose="020B0604020202020204" pitchFamily="34" charset="0"/>
                  <a:cs typeface="Arial" panose="020B0604020202020204" pitchFamily="34" charset="0"/>
                </a:rPr>
                <a:t>Chinook Salmon </a:t>
              </a:r>
              <a:r>
                <a:rPr lang="en-US" sz="3600" dirty="0">
                  <a:latin typeface="Arial" panose="020B0604020202020204" pitchFamily="34" charset="0"/>
                  <a:cs typeface="Arial" panose="020B0604020202020204" pitchFamily="34" charset="0"/>
                </a:rPr>
                <a:t>(</a:t>
              </a:r>
              <a:r>
                <a:rPr lang="en-US" sz="3600" i="1" dirty="0" err="1">
                  <a:latin typeface="Arial" panose="020B0604020202020204" pitchFamily="34" charset="0"/>
                  <a:cs typeface="Arial" panose="020B0604020202020204" pitchFamily="34" charset="0"/>
                </a:rPr>
                <a:t>Oncorhynchus</a:t>
              </a:r>
              <a:r>
                <a:rPr lang="en-US" sz="3600" i="1" dirty="0">
                  <a:latin typeface="Arial" panose="020B0604020202020204" pitchFamily="34" charset="0"/>
                  <a:cs typeface="Arial" panose="020B0604020202020204" pitchFamily="34" charset="0"/>
                </a:rPr>
                <a:t> </a:t>
              </a:r>
              <a:r>
                <a:rPr lang="en-US" sz="3600" i="1" dirty="0" err="1">
                  <a:latin typeface="Arial" panose="020B0604020202020204" pitchFamily="34" charset="0"/>
                  <a:cs typeface="Arial" panose="020B0604020202020204" pitchFamily="34" charset="0"/>
                </a:rPr>
                <a:t>tshawytscha</a:t>
              </a:r>
              <a:r>
                <a:rPr lang="en-US" sz="3600" dirty="0">
                  <a:latin typeface="Arial" panose="020B0604020202020204" pitchFamily="34" charset="0"/>
                  <a:cs typeface="Arial" panose="020B0604020202020204" pitchFamily="34" charset="0"/>
                </a:rPr>
                <a:t>) </a:t>
              </a:r>
              <a:r>
                <a:rPr lang="en-US" sz="3600" dirty="0" smtClean="0">
                  <a:latin typeface="Arial" panose="020B0604020202020204" pitchFamily="34" charset="0"/>
                  <a:cs typeface="Arial" panose="020B0604020202020204" pitchFamily="34" charset="0"/>
                </a:rPr>
                <a:t>populations in Alaska </a:t>
              </a:r>
              <a:r>
                <a:rPr lang="en-US" sz="3600" dirty="0">
                  <a:latin typeface="Arial" panose="020B0604020202020204" pitchFamily="34" charset="0"/>
                  <a:cs typeface="Arial" panose="020B0604020202020204" pitchFamily="34" charset="0"/>
                </a:rPr>
                <a:t>have undergone significant </a:t>
              </a:r>
              <a:r>
                <a:rPr lang="en-US" sz="3600" dirty="0" smtClean="0">
                  <a:latin typeface="Arial" panose="020B0604020202020204" pitchFamily="34" charset="0"/>
                  <a:cs typeface="Arial" panose="020B0604020202020204" pitchFamily="34" charset="0"/>
                </a:rPr>
                <a:t>declines </a:t>
              </a:r>
              <a:r>
                <a:rPr lang="en-US" sz="3600" dirty="0">
                  <a:latin typeface="Arial" panose="020B0604020202020204" pitchFamily="34" charset="0"/>
                  <a:cs typeface="Arial" panose="020B0604020202020204" pitchFamily="34" charset="0"/>
                </a:rPr>
                <a:t>and reduced </a:t>
              </a:r>
              <a:r>
                <a:rPr lang="en-US" sz="3600" dirty="0" smtClean="0">
                  <a:latin typeface="Arial" panose="020B0604020202020204" pitchFamily="34" charset="0"/>
                  <a:cs typeface="Arial" panose="020B0604020202020204" pitchFamily="34" charset="0"/>
                </a:rPr>
                <a:t>productivity in recent years.</a:t>
              </a:r>
              <a:endParaRPr lang="en-US" sz="3600" dirty="0">
                <a:latin typeface="Arial" panose="020B0604020202020204" pitchFamily="34" charset="0"/>
                <a:cs typeface="Arial" panose="020B0604020202020204" pitchFamily="34" charset="0"/>
              </a:endParaRPr>
            </a:p>
            <a:p>
              <a:pPr marL="507986" indent="-507986" algn="just">
                <a:spcAft>
                  <a:spcPts val="1800"/>
                </a:spcAft>
                <a:buFont typeface="Arial" panose="020B0604020202020204" pitchFamily="34" charset="0"/>
                <a:buChar char="•"/>
              </a:pPr>
              <a:r>
                <a:rPr lang="en-US" sz="3600" dirty="0">
                  <a:latin typeface="Arial" panose="020B0604020202020204" pitchFamily="34" charset="0"/>
                  <a:cs typeface="Arial" panose="020B0604020202020204" pitchFamily="34" charset="0"/>
                </a:rPr>
                <a:t>Deficient levels of thiamine have been measured in eggs and muscle tissue of Chinook </a:t>
              </a:r>
              <a:r>
                <a:rPr lang="en-US" sz="3600" dirty="0" smtClean="0">
                  <a:latin typeface="Arial" panose="020B0604020202020204" pitchFamily="34" charset="0"/>
                  <a:cs typeface="Arial" panose="020B0604020202020204" pitchFamily="34" charset="0"/>
                </a:rPr>
                <a:t>Salmon </a:t>
              </a:r>
              <a:r>
                <a:rPr lang="en-US" sz="3600" dirty="0">
                  <a:latin typeface="Arial" panose="020B0604020202020204" pitchFamily="34" charset="0"/>
                  <a:cs typeface="Arial" panose="020B0604020202020204" pitchFamily="34" charset="0"/>
                </a:rPr>
                <a:t>from both Southeast Alaska (unpublished) and the Yukon </a:t>
              </a:r>
              <a:r>
                <a:rPr lang="en-US" sz="3600" dirty="0" smtClean="0">
                  <a:latin typeface="Arial" panose="020B0604020202020204" pitchFamily="34" charset="0"/>
                  <a:cs typeface="Arial" panose="020B0604020202020204" pitchFamily="34" charset="0"/>
                </a:rPr>
                <a:t>River.</a:t>
              </a:r>
              <a:r>
                <a:rPr lang="en-US" sz="3600" baseline="30000" dirty="0" smtClean="0">
                  <a:latin typeface="Arial" panose="020B0604020202020204" pitchFamily="34" charset="0"/>
                  <a:cs typeface="Arial" panose="020B0604020202020204" pitchFamily="34" charset="0"/>
                </a:rPr>
                <a:t>1</a:t>
              </a:r>
              <a:endParaRPr lang="en-US" sz="3600" dirty="0">
                <a:latin typeface="Arial" panose="020B0604020202020204" pitchFamily="34" charset="0"/>
                <a:cs typeface="Arial" panose="020B0604020202020204" pitchFamily="34" charset="0"/>
              </a:endParaRPr>
            </a:p>
            <a:p>
              <a:pPr marL="507986" indent="-507986" algn="just">
                <a:spcAft>
                  <a:spcPts val="1800"/>
                </a:spcAft>
                <a:buFont typeface="Arial" panose="020B0604020202020204" pitchFamily="34" charset="0"/>
                <a:buChar char="•"/>
              </a:pPr>
              <a:r>
                <a:rPr lang="en-US" sz="3600" dirty="0">
                  <a:latin typeface="Arial" panose="020B0604020202020204" pitchFamily="34" charset="0"/>
                  <a:cs typeface="Arial" panose="020B0604020202020204" pitchFamily="34" charset="0"/>
                </a:rPr>
                <a:t>To date, thiaminase activity has not been measured in Alaska forage fish that potentially serve </a:t>
              </a:r>
              <a:r>
                <a:rPr lang="en-US" sz="3600" dirty="0" smtClean="0">
                  <a:latin typeface="Arial" panose="020B0604020202020204" pitchFamily="34" charset="0"/>
                  <a:cs typeface="Arial" panose="020B0604020202020204" pitchFamily="34" charset="0"/>
                </a:rPr>
                <a:t>as prey </a:t>
              </a:r>
              <a:r>
                <a:rPr lang="en-US" sz="3600" dirty="0">
                  <a:latin typeface="Arial" panose="020B0604020202020204" pitchFamily="34" charset="0"/>
                  <a:cs typeface="Arial" panose="020B0604020202020204" pitchFamily="34" charset="0"/>
                </a:rPr>
                <a:t>for Chinook </a:t>
              </a:r>
              <a:r>
                <a:rPr lang="en-US" sz="3600" dirty="0" smtClean="0">
                  <a:latin typeface="Arial" panose="020B0604020202020204" pitchFamily="34" charset="0"/>
                  <a:cs typeface="Arial" panose="020B0604020202020204" pitchFamily="34" charset="0"/>
                </a:rPr>
                <a:t>Salmon.</a:t>
              </a:r>
              <a:endParaRPr lang="en-US" sz="3600" dirty="0">
                <a:latin typeface="Arial" panose="020B0604020202020204" pitchFamily="34" charset="0"/>
                <a:cs typeface="Arial" panose="020B0604020202020204" pitchFamily="34" charset="0"/>
              </a:endParaRPr>
            </a:p>
          </p:txBody>
        </p:sp>
        <p:sp>
          <p:nvSpPr>
            <p:cNvPr id="8" name="Rectangle 7"/>
            <p:cNvSpPr/>
            <p:nvPr/>
          </p:nvSpPr>
          <p:spPr>
            <a:xfrm>
              <a:off x="228600" y="4114800"/>
              <a:ext cx="3233193"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OVERVIEW</a:t>
              </a:r>
            </a:p>
          </p:txBody>
        </p:sp>
      </p:grpSp>
      <p:sp>
        <p:nvSpPr>
          <p:cNvPr id="46" name="Text Box 723">
            <a:extLst>
              <a:ext uri="{FF2B5EF4-FFF2-40B4-BE49-F238E27FC236}">
                <a16:creationId xmlns:a16="http://schemas.microsoft.com/office/drawing/2014/main" id="{B0E32CB3-EF49-6A4A-9D35-3F42162BA254}"/>
              </a:ext>
            </a:extLst>
          </p:cNvPr>
          <p:cNvSpPr txBox="1">
            <a:spLocks noChangeArrowheads="1"/>
          </p:cNvSpPr>
          <p:nvPr/>
        </p:nvSpPr>
        <p:spPr bwMode="auto">
          <a:xfrm>
            <a:off x="31126066" y="32283698"/>
            <a:ext cx="12500068" cy="457503"/>
          </a:xfrm>
          <a:prstGeom prst="rect">
            <a:avLst/>
          </a:prstGeom>
          <a:noFill/>
          <a:ln w="9525">
            <a:noFill/>
            <a:miter lim="800000"/>
            <a:headEnd/>
            <a:tailEnd/>
          </a:ln>
          <a:effectLst/>
        </p:spPr>
        <p:txBody>
          <a:bodyPr wrap="square" lIns="87318" tIns="43659" rIns="87318" bIns="43659">
            <a:spAutoFit/>
          </a:bodyPr>
          <a:lstStyle/>
          <a:p>
            <a:pPr defTabSz="4193072"/>
            <a:r>
              <a:rPr lang="en-US" sz="1200" b="0" dirty="0">
                <a:latin typeface="+mj-lt"/>
                <a:ea typeface="Arial Unicode MS" pitchFamily="34" charset="-128"/>
                <a:cs typeface="Arial Unicode MS" pitchFamily="34" charset="-128"/>
              </a:rPr>
              <a:t>The recommendations and general content presented in this poster do not necessarily represent the views or official position of the Department of Commerce, the National Oceanic and Atmospheric Administration, or the National Marine Fisheries Service.</a:t>
            </a:r>
            <a:endParaRPr lang="en-US" sz="1200" dirty="0">
              <a:latin typeface="+mj-lt"/>
              <a:ea typeface="Arial Unicode MS" pitchFamily="34" charset="-128"/>
              <a:cs typeface="Arial Unicode MS" pitchFamily="34" charset="-128"/>
            </a:endParaRPr>
          </a:p>
        </p:txBody>
      </p:sp>
      <p:sp>
        <p:nvSpPr>
          <p:cNvPr id="48" name="Rectangle 47"/>
          <p:cNvSpPr/>
          <p:nvPr/>
        </p:nvSpPr>
        <p:spPr>
          <a:xfrm>
            <a:off x="31089600" y="26548716"/>
            <a:ext cx="6694012"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ACKNOWLEDGEMENTS</a:t>
            </a:r>
          </a:p>
        </p:txBody>
      </p:sp>
      <p:sp>
        <p:nvSpPr>
          <p:cNvPr id="9" name="Rectangle 8"/>
          <p:cNvSpPr/>
          <p:nvPr/>
        </p:nvSpPr>
        <p:spPr>
          <a:xfrm>
            <a:off x="31089600" y="27097356"/>
            <a:ext cx="12573000" cy="1785104"/>
          </a:xfrm>
          <a:prstGeom prst="rect">
            <a:avLst/>
          </a:prstGeom>
        </p:spPr>
        <p:txBody>
          <a:bodyPr wrap="square">
            <a:spAutoFit/>
          </a:bodyPr>
          <a:lstStyle/>
          <a:p>
            <a:pPr algn="just"/>
            <a:r>
              <a:rPr lang="en-US" sz="2200" dirty="0">
                <a:latin typeface="Arial" panose="020B0604020202020204" pitchFamily="34" charset="0"/>
                <a:cs typeface="Arial" panose="020B0604020202020204" pitchFamily="34" charset="0"/>
              </a:rPr>
              <a:t>We thank B. Cormack </a:t>
            </a:r>
            <a:r>
              <a:rPr lang="en-US" sz="2200" dirty="0" smtClean="0">
                <a:latin typeface="Arial" panose="020B0604020202020204" pitchFamily="34" charset="0"/>
                <a:cs typeface="Arial" panose="020B0604020202020204" pitchFamily="34" charset="0"/>
              </a:rPr>
              <a:t>for assistance </a:t>
            </a:r>
            <a:r>
              <a:rPr lang="en-US" sz="2200" dirty="0">
                <a:latin typeface="Arial" panose="020B0604020202020204" pitchFamily="34" charset="0"/>
                <a:cs typeface="Arial" panose="020B0604020202020204" pitchFamily="34" charset="0"/>
              </a:rPr>
              <a:t>with the thiaminase assay. Thank you to J. Murphy and W. </a:t>
            </a:r>
            <a:r>
              <a:rPr lang="en-US" sz="2200" dirty="0" err="1">
                <a:latin typeface="Arial" panose="020B0604020202020204" pitchFamily="34" charset="0"/>
                <a:cs typeface="Arial" panose="020B0604020202020204" pitchFamily="34" charset="0"/>
              </a:rPr>
              <a:t>Strausburger</a:t>
            </a:r>
            <a:r>
              <a:rPr lang="en-US" sz="2200" dirty="0">
                <a:latin typeface="Arial" panose="020B0604020202020204" pitchFamily="34" charset="0"/>
                <a:cs typeface="Arial" panose="020B0604020202020204" pitchFamily="34" charset="0"/>
              </a:rPr>
              <a:t> for their insights and expertise. We appreciate the numerous individuals who assisted with field collection of fish samples, including D. Neff, J. Moran, W. </a:t>
            </a:r>
            <a:r>
              <a:rPr lang="en-US" sz="2200" dirty="0" err="1">
                <a:latin typeface="Arial" panose="020B0604020202020204" pitchFamily="34" charset="0"/>
                <a:cs typeface="Arial" panose="020B0604020202020204" pitchFamily="34" charset="0"/>
              </a:rPr>
              <a:t>Licht</a:t>
            </a:r>
            <a:r>
              <a:rPr lang="en-US" sz="2200" dirty="0">
                <a:latin typeface="Arial" panose="020B0604020202020204" pitchFamily="34" charset="0"/>
                <a:cs typeface="Arial" panose="020B0604020202020204" pitchFamily="34" charset="0"/>
              </a:rPr>
              <a:t>, E. </a:t>
            </a:r>
            <a:r>
              <a:rPr lang="en-US" sz="2200" dirty="0" smtClean="0">
                <a:latin typeface="Arial" panose="020B0604020202020204" pitchFamily="34" charset="0"/>
                <a:cs typeface="Arial" panose="020B0604020202020204" pitchFamily="34" charset="0"/>
              </a:rPr>
              <a:t>Piatt</a:t>
            </a:r>
            <a:r>
              <a:rPr lang="en-US" sz="2200" dirty="0">
                <a:latin typeface="Arial" panose="020B0604020202020204" pitchFamily="34" charset="0"/>
                <a:cs typeface="Arial" panose="020B0604020202020204" pitchFamily="34" charset="0"/>
              </a:rPr>
              <a:t>, S. King, F. Sewall, M. </a:t>
            </a:r>
            <a:r>
              <a:rPr lang="en-US" sz="2200" dirty="0" err="1">
                <a:latin typeface="Arial" panose="020B0604020202020204" pitchFamily="34" charset="0"/>
                <a:cs typeface="Arial" panose="020B0604020202020204" pitchFamily="34" charset="0"/>
              </a:rPr>
              <a:t>Arimitsu</a:t>
            </a:r>
            <a:r>
              <a:rPr lang="en-US" sz="2200" dirty="0" smtClean="0">
                <a:latin typeface="Arial" panose="020B0604020202020204" pitchFamily="34" charset="0"/>
                <a:cs typeface="Arial" panose="020B0604020202020204" pitchFamily="34" charset="0"/>
              </a:rPr>
              <a:t>, the RECA group, </a:t>
            </a:r>
            <a:r>
              <a:rPr lang="en-US" sz="2200" dirty="0">
                <a:latin typeface="Arial" panose="020B0604020202020204" pitchFamily="34" charset="0"/>
                <a:cs typeface="Arial" panose="020B0604020202020204" pitchFamily="34" charset="0"/>
              </a:rPr>
              <a:t>and all those on the Northern Bering Sea survey. Fish samples from the Arctic were provided by V. von Biela (USGS). </a:t>
            </a:r>
            <a:endParaRPr lang="en-US" sz="2800" dirty="0">
              <a:latin typeface="Arial" panose="020B0604020202020204" pitchFamily="34" charset="0"/>
              <a:cs typeface="Arial" panose="020B0604020202020204" pitchFamily="34" charset="0"/>
            </a:endParaRPr>
          </a:p>
        </p:txBody>
      </p:sp>
      <p:sp>
        <p:nvSpPr>
          <p:cNvPr id="49" name="Rectangle 48"/>
          <p:cNvSpPr/>
          <p:nvPr/>
        </p:nvSpPr>
        <p:spPr>
          <a:xfrm>
            <a:off x="31089600" y="28904710"/>
            <a:ext cx="4003019"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REFERENCES</a:t>
            </a:r>
          </a:p>
        </p:txBody>
      </p:sp>
      <p:sp>
        <p:nvSpPr>
          <p:cNvPr id="50" name="Rectangle 49"/>
          <p:cNvSpPr/>
          <p:nvPr/>
        </p:nvSpPr>
        <p:spPr>
          <a:xfrm>
            <a:off x="31089600" y="29453350"/>
            <a:ext cx="12573000" cy="2739211"/>
          </a:xfrm>
          <a:prstGeom prst="rect">
            <a:avLst/>
          </a:prstGeom>
        </p:spPr>
        <p:txBody>
          <a:bodyPr wrap="square">
            <a:spAutoFit/>
          </a:bodyPr>
          <a:lstStyle/>
          <a:p>
            <a:pPr algn="just">
              <a:spcAft>
                <a:spcPts val="1200"/>
              </a:spcAft>
            </a:pPr>
            <a:r>
              <a:rPr lang="en-US" sz="2200" baseline="30000" dirty="0">
                <a:latin typeface="Arial" panose="020B0604020202020204" pitchFamily="34" charset="0"/>
                <a:cs typeface="Arial" panose="020B0604020202020204" pitchFamily="34" charset="0"/>
              </a:rPr>
              <a:t>1</a:t>
            </a:r>
            <a:r>
              <a:rPr lang="en-US" sz="2200" dirty="0" smtClean="0">
                <a:latin typeface="Arial" panose="020B0604020202020204" pitchFamily="34" charset="0"/>
                <a:cs typeface="Arial" panose="020B0604020202020204" pitchFamily="34" charset="0"/>
              </a:rPr>
              <a:t>Larson</a:t>
            </a:r>
            <a:r>
              <a:rPr lang="en-US" sz="2200" dirty="0">
                <a:latin typeface="Arial" panose="020B0604020202020204" pitchFamily="34" charset="0"/>
                <a:cs typeface="Arial" panose="020B0604020202020204" pitchFamily="34" charset="0"/>
              </a:rPr>
              <a:t>, S., &amp; Howard, K. (2019</a:t>
            </a:r>
            <a:r>
              <a:rPr lang="en-US" sz="2200" dirty="0" smtClean="0">
                <a:latin typeface="Arial" panose="020B0604020202020204" pitchFamily="34" charset="0"/>
                <a:cs typeface="Arial" panose="020B0604020202020204" pitchFamily="34" charset="0"/>
              </a:rPr>
              <a:t>). Alaska Department of Fish and Game, Fishery Data Series No. 19-22, Anchorage.</a:t>
            </a:r>
            <a:endParaRPr lang="en-US" sz="2200" dirty="0">
              <a:latin typeface="Arial" panose="020B0604020202020204" pitchFamily="34" charset="0"/>
              <a:cs typeface="Arial" panose="020B0604020202020204" pitchFamily="34" charset="0"/>
            </a:endParaRPr>
          </a:p>
          <a:p>
            <a:pPr algn="just">
              <a:spcAft>
                <a:spcPts val="1200"/>
              </a:spcAft>
            </a:pPr>
            <a:r>
              <a:rPr lang="en-US" sz="2200" baseline="30000" dirty="0" smtClean="0">
                <a:latin typeface="Arial" panose="020B0604020202020204" pitchFamily="34" charset="0"/>
                <a:cs typeface="Arial" panose="020B0604020202020204" pitchFamily="34" charset="0"/>
              </a:rPr>
              <a:t>2</a:t>
            </a:r>
            <a:r>
              <a:rPr lang="en-US" sz="2200" dirty="0" smtClean="0">
                <a:latin typeface="Arial" panose="020B0604020202020204" pitchFamily="34" charset="0"/>
                <a:cs typeface="Arial" panose="020B0604020202020204" pitchFamily="34" charset="0"/>
              </a:rPr>
              <a:t>Honeyfield</a:t>
            </a:r>
            <a:r>
              <a:rPr lang="en-US" sz="2200" dirty="0">
                <a:latin typeface="Arial" panose="020B0604020202020204" pitchFamily="34" charset="0"/>
                <a:cs typeface="Arial" panose="020B0604020202020204" pitchFamily="34" charset="0"/>
              </a:rPr>
              <a:t>, D. </a:t>
            </a:r>
            <a:r>
              <a:rPr lang="en-US" sz="2200" dirty="0" smtClean="0">
                <a:latin typeface="Arial" panose="020B0604020202020204" pitchFamily="34" charset="0"/>
                <a:cs typeface="Arial" panose="020B0604020202020204" pitchFamily="34" charset="0"/>
              </a:rPr>
              <a:t>C., et al. (</a:t>
            </a:r>
            <a:r>
              <a:rPr lang="en-US" sz="2200" dirty="0">
                <a:latin typeface="Arial" panose="020B0604020202020204" pitchFamily="34" charset="0"/>
                <a:cs typeface="Arial" panose="020B0604020202020204" pitchFamily="34" charset="0"/>
              </a:rPr>
              <a:t>2016</a:t>
            </a:r>
            <a:r>
              <a:rPr lang="en-US" sz="2200" dirty="0" smtClean="0">
                <a:latin typeface="Arial" panose="020B0604020202020204" pitchFamily="34" charset="0"/>
                <a:cs typeface="Arial" panose="020B0604020202020204" pitchFamily="34" charset="0"/>
              </a:rPr>
              <a:t>). North </a:t>
            </a:r>
            <a:r>
              <a:rPr lang="en-US" sz="2200" dirty="0">
                <a:latin typeface="Arial" panose="020B0604020202020204" pitchFamily="34" charset="0"/>
                <a:cs typeface="Arial" panose="020B0604020202020204" pitchFamily="34" charset="0"/>
              </a:rPr>
              <a:t>Pacific Anadromous Fish </a:t>
            </a:r>
            <a:r>
              <a:rPr lang="en-US" sz="2200" dirty="0" smtClean="0">
                <a:latin typeface="Arial" panose="020B0604020202020204" pitchFamily="34" charset="0"/>
                <a:cs typeface="Arial" panose="020B0604020202020204" pitchFamily="34" charset="0"/>
              </a:rPr>
              <a:t>Commission, </a:t>
            </a:r>
            <a:r>
              <a:rPr lang="en-US" sz="2200" dirty="0">
                <a:latin typeface="Arial" panose="020B0604020202020204" pitchFamily="34" charset="0"/>
                <a:cs typeface="Arial" panose="020B0604020202020204" pitchFamily="34" charset="0"/>
              </a:rPr>
              <a:t>Bulletin No. 6, 21–31.</a:t>
            </a:r>
          </a:p>
          <a:p>
            <a:pPr algn="just">
              <a:spcAft>
                <a:spcPts val="1200"/>
              </a:spcAft>
            </a:pPr>
            <a:r>
              <a:rPr lang="en-US" sz="2200" baseline="30000" dirty="0" smtClean="0">
                <a:latin typeface="Arial" panose="020B0604020202020204" pitchFamily="34" charset="0"/>
                <a:cs typeface="Arial" panose="020B0604020202020204" pitchFamily="34" charset="0"/>
              </a:rPr>
              <a:t>3</a:t>
            </a:r>
            <a:r>
              <a:rPr lang="en-US" sz="2200" dirty="0" smtClean="0">
                <a:latin typeface="Arial" panose="020B0604020202020204" pitchFamily="34" charset="0"/>
                <a:cs typeface="Arial" panose="020B0604020202020204" pitchFamily="34" charset="0"/>
              </a:rPr>
              <a:t>Kraft</a:t>
            </a:r>
            <a:r>
              <a:rPr lang="en-US" sz="2200" dirty="0">
                <a:latin typeface="Arial" panose="020B0604020202020204" pitchFamily="34" charset="0"/>
                <a:cs typeface="Arial" panose="020B0604020202020204" pitchFamily="34" charset="0"/>
              </a:rPr>
              <a:t>, C. E</a:t>
            </a:r>
            <a:r>
              <a:rPr lang="en-US" sz="2200" dirty="0" smtClean="0">
                <a:latin typeface="Arial" panose="020B0604020202020204" pitchFamily="34" charset="0"/>
                <a:cs typeface="Arial" panose="020B0604020202020204" pitchFamily="34" charset="0"/>
              </a:rPr>
              <a:t>., et al. (2014</a:t>
            </a:r>
            <a:r>
              <a:rPr lang="en-US" sz="2200" dirty="0">
                <a:latin typeface="Arial" panose="020B0604020202020204" pitchFamily="34" charset="0"/>
                <a:cs typeface="Arial" panose="020B0604020202020204" pitchFamily="34" charset="0"/>
              </a:rPr>
              <a:t>). </a:t>
            </a:r>
            <a:r>
              <a:rPr lang="en-US" sz="2200" dirty="0" err="1" smtClean="0">
                <a:latin typeface="Arial" panose="020B0604020202020204" pitchFamily="34" charset="0"/>
                <a:cs typeface="Arial" panose="020B0604020202020204" pitchFamily="34" charset="0"/>
              </a:rPr>
              <a:t>PLoS</a:t>
            </a:r>
            <a:r>
              <a:rPr lang="en-US" sz="2200" dirty="0" smtClean="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ONE, 9(3), e92688.</a:t>
            </a:r>
          </a:p>
          <a:p>
            <a:pPr algn="just">
              <a:spcAft>
                <a:spcPts val="1200"/>
              </a:spcAft>
            </a:pPr>
            <a:r>
              <a:rPr lang="en-US" sz="2200" baseline="30000" dirty="0" smtClean="0">
                <a:latin typeface="Arial" panose="020B0604020202020204" pitchFamily="34" charset="0"/>
                <a:cs typeface="Arial" panose="020B0604020202020204" pitchFamily="34" charset="0"/>
              </a:rPr>
              <a:t>4</a:t>
            </a:r>
            <a:r>
              <a:rPr lang="en-US" sz="2200" dirty="0" smtClean="0">
                <a:latin typeface="Arial" panose="020B0604020202020204" pitchFamily="34" charset="0"/>
                <a:cs typeface="Arial" panose="020B0604020202020204" pitchFamily="34" charset="0"/>
              </a:rPr>
              <a:t>Tillitt</a:t>
            </a:r>
            <a:r>
              <a:rPr lang="en-US" sz="2200" dirty="0">
                <a:latin typeface="Arial" panose="020B0604020202020204" pitchFamily="34" charset="0"/>
                <a:cs typeface="Arial" panose="020B0604020202020204" pitchFamily="34" charset="0"/>
              </a:rPr>
              <a:t>, D. E</a:t>
            </a:r>
            <a:r>
              <a:rPr lang="en-US" sz="2200" dirty="0" smtClean="0">
                <a:latin typeface="Arial" panose="020B0604020202020204" pitchFamily="34" charset="0"/>
                <a:cs typeface="Arial" panose="020B0604020202020204" pitchFamily="34" charset="0"/>
              </a:rPr>
              <a:t>., et al. (</a:t>
            </a:r>
            <a:r>
              <a:rPr lang="en-US" sz="2200" dirty="0">
                <a:latin typeface="Arial" panose="020B0604020202020204" pitchFamily="34" charset="0"/>
                <a:cs typeface="Arial" panose="020B0604020202020204" pitchFamily="34" charset="0"/>
              </a:rPr>
              <a:t>2005). </a:t>
            </a:r>
            <a:r>
              <a:rPr lang="en-US" sz="2200" dirty="0" smtClean="0">
                <a:latin typeface="Arial" panose="020B0604020202020204" pitchFamily="34" charset="0"/>
                <a:cs typeface="Arial" panose="020B0604020202020204" pitchFamily="34" charset="0"/>
              </a:rPr>
              <a:t>Journal </a:t>
            </a:r>
            <a:r>
              <a:rPr lang="en-US" sz="2200" dirty="0">
                <a:latin typeface="Arial" panose="020B0604020202020204" pitchFamily="34" charset="0"/>
                <a:cs typeface="Arial" panose="020B0604020202020204" pitchFamily="34" charset="0"/>
              </a:rPr>
              <a:t>of Aquatic Animal Health, 17(1), 13–25. </a:t>
            </a:r>
          </a:p>
          <a:p>
            <a:pPr algn="just">
              <a:spcAft>
                <a:spcPts val="1200"/>
              </a:spcAft>
            </a:pPr>
            <a:r>
              <a:rPr lang="en-US" sz="2200" baseline="30000" dirty="0" smtClean="0">
                <a:latin typeface="Arial" panose="020B0604020202020204" pitchFamily="34" charset="0"/>
                <a:cs typeface="Arial" panose="020B0604020202020204" pitchFamily="34" charset="0"/>
              </a:rPr>
              <a:t>5</a:t>
            </a:r>
            <a:r>
              <a:rPr lang="en-US" sz="2200" dirty="0" smtClean="0">
                <a:latin typeface="Arial" panose="020B0604020202020204" pitchFamily="34" charset="0"/>
                <a:cs typeface="Arial" panose="020B0604020202020204" pitchFamily="34" charset="0"/>
              </a:rPr>
              <a:t>Dodson</a:t>
            </a:r>
            <a:r>
              <a:rPr lang="en-US" sz="2200" dirty="0">
                <a:latin typeface="Arial" panose="020B0604020202020204" pitchFamily="34" charset="0"/>
                <a:cs typeface="Arial" panose="020B0604020202020204" pitchFamily="34" charset="0"/>
              </a:rPr>
              <a:t>, J. J</a:t>
            </a:r>
            <a:r>
              <a:rPr lang="en-US" sz="2200" dirty="0" smtClean="0">
                <a:latin typeface="Arial" panose="020B0604020202020204" pitchFamily="34" charset="0"/>
                <a:cs typeface="Arial" panose="020B0604020202020204" pitchFamily="34" charset="0"/>
              </a:rPr>
              <a:t>., et al. (</a:t>
            </a:r>
            <a:r>
              <a:rPr lang="en-US" sz="2200" dirty="0">
                <a:latin typeface="Arial" panose="020B0604020202020204" pitchFamily="34" charset="0"/>
                <a:cs typeface="Arial" panose="020B0604020202020204" pitchFamily="34" charset="0"/>
              </a:rPr>
              <a:t>2007). </a:t>
            </a:r>
            <a:r>
              <a:rPr lang="en-US" sz="2200" dirty="0" smtClean="0">
                <a:latin typeface="Arial" panose="020B0604020202020204" pitchFamily="34" charset="0"/>
                <a:cs typeface="Arial" panose="020B0604020202020204" pitchFamily="34" charset="0"/>
              </a:rPr>
              <a:t>Molecular </a:t>
            </a:r>
            <a:r>
              <a:rPr lang="en-US" sz="2200" dirty="0">
                <a:latin typeface="Arial" panose="020B0604020202020204" pitchFamily="34" charset="0"/>
                <a:cs typeface="Arial" panose="020B0604020202020204" pitchFamily="34" charset="0"/>
              </a:rPr>
              <a:t>Ecology, 16(23), 5030–5043. </a:t>
            </a:r>
            <a:endParaRPr lang="en-US" sz="2800"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108DBDF6-A90B-D641-9ACC-2BCF992E5944}"/>
              </a:ext>
            </a:extLst>
          </p:cNvPr>
          <p:cNvSpPr txBox="1"/>
          <p:nvPr/>
        </p:nvSpPr>
        <p:spPr>
          <a:xfrm>
            <a:off x="228599" y="31322384"/>
            <a:ext cx="12573000" cy="2971131"/>
          </a:xfrm>
          <a:prstGeom prst="rect">
            <a:avLst/>
          </a:prstGeom>
          <a:noFill/>
        </p:spPr>
        <p:txBody>
          <a:bodyPr wrap="square" lIns="0" tIns="0" rIns="0" bIns="0" rtlCol="0">
            <a:noAutofit/>
          </a:bodyPr>
          <a:lstStyle/>
          <a:p>
            <a:pPr algn="just"/>
            <a:r>
              <a:rPr lang="en-US" sz="3200" dirty="0">
                <a:latin typeface="Arial" panose="020B0604020202020204" pitchFamily="34" charset="0"/>
                <a:cs typeface="Arial" panose="020B0604020202020204" pitchFamily="34" charset="0"/>
              </a:rPr>
              <a:t>Figure 1. Collection areas for Alaska forage fish species. Fish were collected from the Northern Bering Sea (orange), the Arctic (blue), and Southeast Alaska (green</a:t>
            </a:r>
            <a:r>
              <a:rPr lang="en-US" sz="3200" dirty="0" smtClean="0">
                <a:latin typeface="Arial" panose="020B0604020202020204" pitchFamily="34" charset="0"/>
                <a:cs typeface="Arial" panose="020B0604020202020204" pitchFamily="34" charset="0"/>
              </a:rPr>
              <a:t>).</a:t>
            </a:r>
            <a:endParaRPr lang="en-US" sz="3200" dirty="0">
              <a:latin typeface="Arial" panose="020B0604020202020204" pitchFamily="34" charset="0"/>
              <a:cs typeface="Arial" panose="020B0604020202020204" pitchFamily="34" charset="0"/>
            </a:endParaRPr>
          </a:p>
        </p:txBody>
      </p:sp>
      <p:grpSp>
        <p:nvGrpSpPr>
          <p:cNvPr id="17" name="Group 16"/>
          <p:cNvGrpSpPr/>
          <p:nvPr/>
        </p:nvGrpSpPr>
        <p:grpSpPr>
          <a:xfrm>
            <a:off x="228600" y="18758969"/>
            <a:ext cx="12573000" cy="1690808"/>
            <a:chOff x="228600" y="18758968"/>
            <a:chExt cx="12573000" cy="1706555"/>
          </a:xfrm>
        </p:grpSpPr>
        <p:sp>
          <p:nvSpPr>
            <p:cNvPr id="45" name="TextBox 44">
              <a:extLst>
                <a:ext uri="{FF2B5EF4-FFF2-40B4-BE49-F238E27FC236}">
                  <a16:creationId xmlns:a16="http://schemas.microsoft.com/office/drawing/2014/main" id="{108DBDF6-A90B-D641-9ACC-2BCF992E5944}"/>
                </a:ext>
              </a:extLst>
            </p:cNvPr>
            <p:cNvSpPr txBox="1"/>
            <p:nvPr/>
          </p:nvSpPr>
          <p:spPr>
            <a:xfrm>
              <a:off x="228600" y="19312128"/>
              <a:ext cx="12573000" cy="1153395"/>
            </a:xfrm>
            <a:prstGeom prst="rect">
              <a:avLst/>
            </a:prstGeom>
            <a:noFill/>
          </p:spPr>
          <p:txBody>
            <a:bodyPr wrap="square" lIns="0" tIns="0" rIns="0" bIns="0" rtlCol="0">
              <a:noAutofit/>
            </a:bodyPr>
            <a:lstStyle/>
            <a:p>
              <a:pPr marL="507986" indent="-507986" algn="just">
                <a:buFont typeface="Arial" panose="020B0604020202020204" pitchFamily="34" charset="0"/>
                <a:buChar char="•"/>
              </a:pPr>
              <a:r>
                <a:rPr lang="en-US" sz="3600" dirty="0">
                  <a:latin typeface="Arial" panose="020B0604020202020204" pitchFamily="34" charset="0"/>
                  <a:cs typeface="Arial" panose="020B0604020202020204" pitchFamily="34" charset="0"/>
                </a:rPr>
                <a:t>Measure thiaminase activity in forage fish species collected from three different Alaska marine </a:t>
              </a:r>
              <a:r>
                <a:rPr lang="en-US" sz="3600" dirty="0" smtClean="0">
                  <a:latin typeface="Arial" panose="020B0604020202020204" pitchFamily="34" charset="0"/>
                  <a:cs typeface="Arial" panose="020B0604020202020204" pitchFamily="34" charset="0"/>
                </a:rPr>
                <a:t>ecosystems.</a:t>
              </a:r>
              <a:endParaRPr lang="en-US" sz="3600" dirty="0">
                <a:latin typeface="Arial" panose="020B0604020202020204" pitchFamily="34" charset="0"/>
                <a:cs typeface="Arial" panose="020B0604020202020204" pitchFamily="34" charset="0"/>
              </a:endParaRPr>
            </a:p>
          </p:txBody>
        </p:sp>
        <p:sp>
          <p:nvSpPr>
            <p:cNvPr id="53" name="Rectangle 52"/>
            <p:cNvSpPr/>
            <p:nvPr/>
          </p:nvSpPr>
          <p:spPr>
            <a:xfrm>
              <a:off x="228600" y="18758968"/>
              <a:ext cx="3462807"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OBJECTIVE</a:t>
              </a:r>
            </a:p>
          </p:txBody>
        </p:sp>
      </p:grpSp>
      <p:sp>
        <p:nvSpPr>
          <p:cNvPr id="54" name="Rectangle 53"/>
          <p:cNvSpPr/>
          <p:nvPr/>
        </p:nvSpPr>
        <p:spPr>
          <a:xfrm>
            <a:off x="13487400" y="4114800"/>
            <a:ext cx="2808398"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RESULTS</a:t>
            </a:r>
          </a:p>
        </p:txBody>
      </p:sp>
      <p:sp>
        <p:nvSpPr>
          <p:cNvPr id="55" name="TextBox 54">
            <a:extLst>
              <a:ext uri="{FF2B5EF4-FFF2-40B4-BE49-F238E27FC236}">
                <a16:creationId xmlns:a16="http://schemas.microsoft.com/office/drawing/2014/main" id="{108DBDF6-A90B-D641-9ACC-2BCF992E5944}"/>
              </a:ext>
            </a:extLst>
          </p:cNvPr>
          <p:cNvSpPr txBox="1"/>
          <p:nvPr/>
        </p:nvSpPr>
        <p:spPr>
          <a:xfrm>
            <a:off x="30991276" y="10056580"/>
            <a:ext cx="12573000" cy="2301310"/>
          </a:xfrm>
          <a:prstGeom prst="rect">
            <a:avLst/>
          </a:prstGeom>
          <a:noFill/>
        </p:spPr>
        <p:txBody>
          <a:bodyPr wrap="square" lIns="0" tIns="0" rIns="0" bIns="0" rtlCol="0">
            <a:noAutofit/>
          </a:bodyPr>
          <a:lstStyle/>
          <a:p>
            <a:pPr marL="507986" indent="-507986" algn="just">
              <a:buFont typeface="Arial" panose="020B0604020202020204" pitchFamily="34" charset="0"/>
              <a:buChar char="•"/>
            </a:pPr>
            <a:r>
              <a:rPr lang="en-US" sz="3600" dirty="0">
                <a:latin typeface="Arial" panose="020B0604020202020204" pitchFamily="34" charset="0"/>
                <a:cs typeface="Arial" panose="020B0604020202020204" pitchFamily="34" charset="0"/>
              </a:rPr>
              <a:t>Frozen fish samples were homogenized and analyzed for thiaminase activity (expressed as nanomoles of thiamine degraded per gram per minute) using the </a:t>
            </a:r>
            <a:r>
              <a:rPr lang="en-US" sz="3600" dirty="0" smtClean="0">
                <a:latin typeface="Arial" panose="020B0604020202020204" pitchFamily="34" charset="0"/>
                <a:cs typeface="Arial" panose="020B0604020202020204" pitchFamily="34" charset="0"/>
              </a:rPr>
              <a:t>spectrophotometric 4-nitrothiophenol assay.</a:t>
            </a:r>
            <a:r>
              <a:rPr lang="en-US" sz="3600" baseline="30000" dirty="0" smtClean="0">
                <a:latin typeface="Arial" panose="020B0604020202020204" pitchFamily="34" charset="0"/>
                <a:cs typeface="Arial" panose="020B0604020202020204" pitchFamily="34" charset="0"/>
              </a:rPr>
              <a:t>3</a:t>
            </a:r>
            <a:endParaRPr lang="en-US" sz="3600" dirty="0">
              <a:latin typeface="Arial" panose="020B0604020202020204" pitchFamily="34" charset="0"/>
              <a:cs typeface="Arial" panose="020B0604020202020204" pitchFamily="34" charset="0"/>
            </a:endParaRPr>
          </a:p>
        </p:txBody>
      </p:sp>
      <p:sp>
        <p:nvSpPr>
          <p:cNvPr id="56" name="Rectangle 55"/>
          <p:cNvSpPr/>
          <p:nvPr/>
        </p:nvSpPr>
        <p:spPr>
          <a:xfrm>
            <a:off x="31117075" y="9499190"/>
            <a:ext cx="3034805"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METHODS</a:t>
            </a:r>
          </a:p>
        </p:txBody>
      </p:sp>
      <p:sp>
        <p:nvSpPr>
          <p:cNvPr id="69" name="Rectangle 68"/>
          <p:cNvSpPr/>
          <p:nvPr/>
        </p:nvSpPr>
        <p:spPr>
          <a:xfrm>
            <a:off x="31089600" y="12339089"/>
            <a:ext cx="4663456"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MAIN FINDINGS</a:t>
            </a: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487383" y="4800600"/>
            <a:ext cx="16916434" cy="15544832"/>
          </a:xfrm>
          <a:prstGeom prst="rect">
            <a:avLst/>
          </a:prstGeom>
          <a:ln w="38100">
            <a:solidFill>
              <a:schemeClr val="tx2"/>
            </a:solidFill>
          </a:ln>
        </p:spPr>
      </p:pic>
      <p:pic>
        <p:nvPicPr>
          <p:cNvPr id="7" name="Picture 6"/>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684003" y="14340331"/>
            <a:ext cx="7117605" cy="4748778"/>
          </a:xfrm>
          <a:prstGeom prst="rect">
            <a:avLst/>
          </a:prstGeom>
        </p:spPr>
      </p:pic>
      <p:sp>
        <p:nvSpPr>
          <p:cNvPr id="59" name="TextBox 58"/>
          <p:cNvSpPr txBox="1"/>
          <p:nvPr/>
        </p:nvSpPr>
        <p:spPr>
          <a:xfrm>
            <a:off x="7783402" y="17856162"/>
            <a:ext cx="2406164" cy="461665"/>
          </a:xfrm>
          <a:prstGeom prst="rect">
            <a:avLst/>
          </a:prstGeom>
          <a:noFill/>
        </p:spPr>
        <p:txBody>
          <a:bodyPr wrap="square" rtlCol="0">
            <a:spAutoFit/>
          </a:bodyPr>
          <a:lstStyle/>
          <a:p>
            <a:r>
              <a:rPr lang="en-US" sz="2400" dirty="0"/>
              <a:t>Chinook </a:t>
            </a:r>
            <a:r>
              <a:rPr lang="en-US" sz="2400" dirty="0" smtClean="0"/>
              <a:t>Salmon</a:t>
            </a:r>
            <a:endParaRPr lang="en-US" sz="2400" dirty="0"/>
          </a:p>
        </p:txBody>
      </p:sp>
      <p:sp>
        <p:nvSpPr>
          <p:cNvPr id="58" name="Rectangle 57"/>
          <p:cNvSpPr/>
          <p:nvPr/>
        </p:nvSpPr>
        <p:spPr>
          <a:xfrm>
            <a:off x="31089600" y="20038337"/>
            <a:ext cx="3775393"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NEXT STEPS</a:t>
            </a:r>
          </a:p>
        </p:txBody>
      </p:sp>
      <p:pic>
        <p:nvPicPr>
          <p:cNvPr id="43" name="Picture 42"/>
          <p:cNvPicPr preferRelativeResize="0">
            <a:picLocks noChangeAspect="1"/>
          </p:cNvPicPr>
          <p:nvPr/>
        </p:nvPicPr>
        <p:blipFill rotWithShape="1">
          <a:blip r:embed="rId7" cstate="hqprint">
            <a:extLst>
              <a:ext uri="{28A0092B-C50C-407E-A947-70E740481C1C}">
                <a14:useLocalDpi xmlns:a14="http://schemas.microsoft.com/office/drawing/2010/main" val="0"/>
              </a:ext>
            </a:extLst>
          </a:blip>
          <a:srcRect l="5515" t="-998" r="-5515" b="998"/>
          <a:stretch/>
        </p:blipFill>
        <p:spPr>
          <a:xfrm>
            <a:off x="37609314" y="3970404"/>
            <a:ext cx="5330969" cy="5889545"/>
          </a:xfrm>
          <a:prstGeom prst="ellipse">
            <a:avLst/>
          </a:prstGeom>
          <a:ln w="254000">
            <a:solidFill>
              <a:schemeClr val="tx2"/>
            </a:solidFill>
          </a:ln>
        </p:spPr>
      </p:pic>
      <p:sp>
        <p:nvSpPr>
          <p:cNvPr id="52" name="TextBox 51"/>
          <p:cNvSpPr txBox="1"/>
          <p:nvPr/>
        </p:nvSpPr>
        <p:spPr>
          <a:xfrm>
            <a:off x="1580012" y="17856162"/>
            <a:ext cx="3297536" cy="461665"/>
          </a:xfrm>
          <a:prstGeom prst="rect">
            <a:avLst/>
          </a:prstGeom>
          <a:noFill/>
        </p:spPr>
        <p:txBody>
          <a:bodyPr wrap="square" rtlCol="0">
            <a:spAutoFit/>
          </a:bodyPr>
          <a:lstStyle/>
          <a:p>
            <a:r>
              <a:rPr lang="en-US" sz="2400" dirty="0"/>
              <a:t>Thiamine</a:t>
            </a:r>
          </a:p>
        </p:txBody>
      </p:sp>
      <p:pic>
        <p:nvPicPr>
          <p:cNvPr id="1026" name="Picture 2" descr="Thiamine - Wikipedi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720077">
            <a:off x="317524" y="15718468"/>
            <a:ext cx="4133546" cy="2401267"/>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p:cNvPicPr preferRelativeResize="0">
            <a:picLocks noChangeAspect="1"/>
          </p:cNvPicPr>
          <p:nvPr/>
        </p:nvPicPr>
        <p:blipFill rotWithShape="1">
          <a:blip r:embed="rId9" cstate="hqprint">
            <a:extLst>
              <a:ext uri="{28A0092B-C50C-407E-A947-70E740481C1C}">
                <a14:useLocalDpi xmlns:a14="http://schemas.microsoft.com/office/drawing/2010/main" val="0"/>
              </a:ext>
            </a:extLst>
          </a:blip>
          <a:srcRect l="14546" t="7576" r="21818" b="7576"/>
          <a:stretch/>
        </p:blipFill>
        <p:spPr>
          <a:xfrm rot="5400000">
            <a:off x="32065483" y="3422301"/>
            <a:ext cx="5694604" cy="5694604"/>
          </a:xfrm>
          <a:prstGeom prst="ellipse">
            <a:avLst/>
          </a:prstGeom>
          <a:ln w="254000">
            <a:solidFill>
              <a:schemeClr val="tx2"/>
            </a:solidFill>
          </a:ln>
        </p:spPr>
      </p:pic>
      <p:pic>
        <p:nvPicPr>
          <p:cNvPr id="28" name="Picture 27" descr="Map&#10;&#10;Description automatically generated">
            <a:extLst>
              <a:ext uri="{FF2B5EF4-FFF2-40B4-BE49-F238E27FC236}">
                <a16:creationId xmlns:a16="http://schemas.microsoft.com/office/drawing/2014/main" id="{A4EE9AE1-B302-FF74-B439-AF3DEEBA383B}"/>
              </a:ext>
            </a:extLst>
          </p:cNvPr>
          <p:cNvPicPr>
            <a:picLocks noChangeAspect="1"/>
          </p:cNvPicPr>
          <p:nvPr/>
        </p:nvPicPr>
        <p:blipFill rotWithShape="1">
          <a:blip r:embed="rId10">
            <a:extLst>
              <a:ext uri="{28A0092B-C50C-407E-A947-70E740481C1C}">
                <a14:useLocalDpi xmlns:a14="http://schemas.microsoft.com/office/drawing/2010/main" val="0"/>
              </a:ext>
            </a:extLst>
          </a:blip>
          <a:srcRect t="10227" b="6865"/>
          <a:stretch/>
        </p:blipFill>
        <p:spPr>
          <a:xfrm>
            <a:off x="914400" y="21488400"/>
            <a:ext cx="11201400" cy="9601201"/>
          </a:xfrm>
          <a:prstGeom prst="rect">
            <a:avLst/>
          </a:prstGeom>
          <a:ln w="38100">
            <a:solidFill>
              <a:schemeClr val="tx2"/>
            </a:solidFill>
          </a:ln>
        </p:spPr>
      </p:pic>
      <p:pic>
        <p:nvPicPr>
          <p:cNvPr id="2" name="Picture 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3487383" y="22585680"/>
            <a:ext cx="16916434" cy="9144019"/>
          </a:xfrm>
          <a:prstGeom prst="rect">
            <a:avLst/>
          </a:prstGeom>
          <a:ln w="38100">
            <a:solidFill>
              <a:schemeClr val="tx2"/>
            </a:solidFill>
          </a:ln>
        </p:spPr>
      </p:pic>
    </p:spTree>
    <p:extLst>
      <p:ext uri="{BB962C8B-B14F-4D97-AF65-F5344CB8AC3E}">
        <p14:creationId xmlns:p14="http://schemas.microsoft.com/office/powerpoint/2010/main" val="26252547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FISHERIES">
      <a:dk1>
        <a:srgbClr val="000000"/>
      </a:dk1>
      <a:lt1>
        <a:srgbClr val="FFFFFF"/>
      </a:lt1>
      <a:dk2>
        <a:srgbClr val="00467F"/>
      </a:dk2>
      <a:lt2>
        <a:srgbClr val="D3EAED"/>
      </a:lt2>
      <a:accent1>
        <a:srgbClr val="008998"/>
      </a:accent1>
      <a:accent2>
        <a:srgbClr val="4C9C2E"/>
      </a:accent2>
      <a:accent3>
        <a:srgbClr val="FF8300"/>
      </a:accent3>
      <a:accent4>
        <a:srgbClr val="615BC3"/>
      </a:accent4>
      <a:accent5>
        <a:srgbClr val="0093D0"/>
      </a:accent5>
      <a:accent6>
        <a:srgbClr val="FF4438"/>
      </a:accent6>
      <a:hlink>
        <a:srgbClr val="7F7FFF"/>
      </a:hlink>
      <a:folHlink>
        <a:srgbClr val="1ECAD3"/>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10034</TotalTime>
  <Words>869</Words>
  <Application>Microsoft Office PowerPoint</Application>
  <PresentationFormat>Custom</PresentationFormat>
  <Paragraphs>46</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Arial Black</vt:lpstr>
      <vt:lpstr>Arial Narrow</vt:lpstr>
      <vt:lpstr>Arial Unicode MS</vt:lpstr>
      <vt:lpstr>Calibri</vt:lpstr>
      <vt:lpstr>Calibri Light</vt:lpstr>
      <vt:lpstr>Lato</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Morrison</dc:creator>
  <cp:lastModifiedBy>Cody.Pinger</cp:lastModifiedBy>
  <cp:revision>196</cp:revision>
  <dcterms:created xsi:type="dcterms:W3CDTF">2018-09-16T19:13:41Z</dcterms:created>
  <dcterms:modified xsi:type="dcterms:W3CDTF">2023-01-19T00:22:00Z</dcterms:modified>
</cp:coreProperties>
</file>